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4"/>
  </p:notesMasterIdLst>
  <p:sldIdLst>
    <p:sldId id="266" r:id="rId4"/>
    <p:sldId id="271" r:id="rId5"/>
    <p:sldId id="272" r:id="rId6"/>
    <p:sldId id="273" r:id="rId7"/>
    <p:sldId id="274" r:id="rId8"/>
    <p:sldId id="275" r:id="rId9"/>
    <p:sldId id="268" r:id="rId10"/>
    <p:sldId id="269" r:id="rId11"/>
    <p:sldId id="276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09907-04D3-4C9E-B648-7865D9661ECB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A4ED-831B-4DF9-B526-DD3D694D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9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951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A7C3A-4B94-49AD-8491-B84124E092F9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989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984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49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B96-80E2-4919-B08C-F04F1759085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F33B-3B3D-4F9A-A6F1-72AD676B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8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B96-80E2-4919-B08C-F04F1759085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F33B-3B3D-4F9A-A6F1-72AD676B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6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B96-80E2-4919-B08C-F04F1759085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F33B-3B3D-4F9A-A6F1-72AD676B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6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B96-80E2-4919-B08C-F04F1759085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F33B-3B3D-4F9A-A6F1-72AD676B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1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B96-80E2-4919-B08C-F04F1759085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F33B-3B3D-4F9A-A6F1-72AD676B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0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B96-80E2-4919-B08C-F04F1759085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F33B-3B3D-4F9A-A6F1-72AD676B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7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B96-80E2-4919-B08C-F04F1759085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F33B-3B3D-4F9A-A6F1-72AD676B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4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B96-80E2-4919-B08C-F04F1759085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F33B-3B3D-4F9A-A6F1-72AD676B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B96-80E2-4919-B08C-F04F1759085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F33B-3B3D-4F9A-A6F1-72AD676B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8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B96-80E2-4919-B08C-F04F1759085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F33B-3B3D-4F9A-A6F1-72AD676B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9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0B96-80E2-4919-B08C-F04F1759085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0F33B-3B3D-4F9A-A6F1-72AD676B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2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0B96-80E2-4919-B08C-F04F17590850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0F33B-3B3D-4F9A-A6F1-72AD676B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4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Bookman Old Style" pitchFamily="18" charset="0"/>
              </a:rPr>
              <a:t>Key Question</a:t>
            </a:r>
          </a:p>
        </p:txBody>
      </p:sp>
      <p:sp>
        <p:nvSpPr>
          <p:cNvPr id="63490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dirty="0" smtClean="0">
              <a:latin typeface="Bookman Old Style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dirty="0" smtClean="0">
              <a:latin typeface="Bookman Old Style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sz="4000" dirty="0" smtClean="0">
                <a:latin typeface="Bookman Old Style" pitchFamily="18" charset="0"/>
              </a:rPr>
              <a:t>What imprint does agriculture make on the cultural landscape?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6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dirty="0" smtClean="0">
                <a:latin typeface="Bookman Old Style" pitchFamily="18" charset="0"/>
              </a:rPr>
              <a:t>Functional Differentiation within Villages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Bookman Old Style"/>
                <a:cs typeface="Bookman Old Style"/>
              </a:rPr>
              <a:t>Social stratification: reflected in the range in size and quality of houses, representing their owners’ wealth and standing in the community.</a:t>
            </a:r>
          </a:p>
          <a:p>
            <a:pPr eaLnBrk="1" hangingPunct="1"/>
            <a:r>
              <a:rPr lang="en-US" sz="2800" dirty="0" smtClean="0">
                <a:latin typeface="Bookman Old Style"/>
                <a:cs typeface="Bookman Old Style"/>
              </a:rPr>
              <a:t>The functional differentiation of buildings within farm villages is more elaborate in some societies than in others.</a:t>
            </a:r>
          </a:p>
          <a:p>
            <a:pPr eaLnBrk="1" hangingPunct="1"/>
            <a:r>
              <a:rPr lang="en-US" sz="2800" dirty="0" smtClean="0">
                <a:latin typeface="Bookman Old Style"/>
                <a:cs typeface="Bookman Old Style"/>
              </a:rPr>
              <a:t>Protection of livestock and storage of harvested crops are primary functions of farm villages.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2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Cadastral </a:t>
            </a:r>
            <a:r>
              <a:rPr lang="en-US" dirty="0"/>
              <a:t>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831067"/>
            <a:ext cx="8077200" cy="60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3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8" y="1226821"/>
            <a:ext cx="8685624" cy="56311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r>
              <a:rPr lang="en-US" dirty="0" smtClean="0"/>
              <a:t>Cadastral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9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Rectangular survey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133600"/>
            <a:ext cx="6705344" cy="38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2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152400"/>
            <a:ext cx="8229600" cy="1143000"/>
          </a:xfrm>
        </p:spPr>
        <p:txBody>
          <a:bodyPr/>
          <a:lstStyle/>
          <a:p>
            <a:r>
              <a:rPr lang="en-US" dirty="0" smtClean="0"/>
              <a:t>Township and range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144" y="868759"/>
            <a:ext cx="7985655" cy="59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8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048034"/>
            <a:ext cx="5829300" cy="5829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52400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Midwest </a:t>
            </a:r>
            <a:r>
              <a:rPr lang="en-US" sz="3200" dirty="0"/>
              <a:t>grid: ode to the public land survey system.</a:t>
            </a:r>
          </a:p>
        </p:txBody>
      </p:sp>
    </p:spTree>
    <p:extLst>
      <p:ext uri="{BB962C8B-B14F-4D97-AF65-F5344CB8AC3E}">
        <p14:creationId xmlns:p14="http://schemas.microsoft.com/office/powerpoint/2010/main" val="86755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Box 4"/>
          <p:cNvSpPr txBox="1">
            <a:spLocks noChangeArrowheads="1"/>
          </p:cNvSpPr>
          <p:nvPr/>
        </p:nvSpPr>
        <p:spPr bwMode="auto">
          <a:xfrm>
            <a:off x="388677" y="0"/>
            <a:ext cx="8458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Bookman Old Style" pitchFamily="18" charset="0"/>
              </a:rPr>
              <a:t>Villages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925" y="687039"/>
            <a:ext cx="760095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dirty="0">
                <a:latin typeface="Bookman Old Style" pitchFamily="18" charset="0"/>
              </a:rPr>
              <a:t>True farm villages, in which farming or providing services for farmers are the dominant activities, are </a:t>
            </a:r>
            <a:r>
              <a:rPr lang="en-US" dirty="0" smtClean="0">
                <a:latin typeface="Bookman Old Style" pitchFamily="18" charset="0"/>
              </a:rPr>
              <a:t>disappearing.</a:t>
            </a:r>
          </a:p>
          <a:p>
            <a:pPr marL="285750" indent="-285750">
              <a:buFont typeface="Arial"/>
              <a:buChar char="•"/>
              <a:defRPr/>
            </a:pPr>
            <a:endParaRPr lang="en-US" dirty="0">
              <a:latin typeface="Bookman Old Style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i="1" dirty="0">
                <a:latin typeface="Bookman Old Style" pitchFamily="18" charset="0"/>
              </a:rPr>
              <a:t>Dispersed settlement </a:t>
            </a:r>
            <a:r>
              <a:rPr lang="en-US" dirty="0">
                <a:latin typeface="Bookman Old Style" pitchFamily="18" charset="0"/>
              </a:rPr>
              <a:t>pattern: individual farmhouses lie quite far apart and the land is intensively cultivated but by machine rather than by hand  Ex: United States </a:t>
            </a:r>
            <a:r>
              <a:rPr lang="en-US" dirty="0" smtClean="0">
                <a:latin typeface="Bookman Old Style" pitchFamily="18" charset="0"/>
              </a:rPr>
              <a:t>Midwest.</a:t>
            </a:r>
          </a:p>
          <a:p>
            <a:pPr marL="285750" indent="-285750">
              <a:buFont typeface="Arial"/>
              <a:buChar char="•"/>
              <a:defRPr/>
            </a:pPr>
            <a:endParaRPr lang="en-US" dirty="0">
              <a:latin typeface="Bookman Old Style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i="1" dirty="0">
                <a:latin typeface="Bookman Old Style" pitchFamily="18" charset="0"/>
              </a:rPr>
              <a:t>Nucleated settlement: </a:t>
            </a:r>
            <a:r>
              <a:rPr lang="en-US" dirty="0">
                <a:latin typeface="Bookman Old Style" pitchFamily="18" charset="0"/>
              </a:rPr>
              <a:t>the most prevalent rural residential pattern in agricultural areas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68612" name="TextBox 1"/>
          <p:cNvSpPr txBox="1">
            <a:spLocks noChangeArrowheads="1"/>
          </p:cNvSpPr>
          <p:nvPr/>
        </p:nvSpPr>
        <p:spPr bwMode="auto">
          <a:xfrm>
            <a:off x="4572000" y="3463667"/>
            <a:ext cx="41338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Figure 11.12</a:t>
            </a:r>
          </a:p>
          <a:p>
            <a:r>
              <a:rPr lang="en-US" sz="2000" b="1" dirty="0"/>
              <a:t>Acquitaine, France. </a:t>
            </a:r>
            <a:r>
              <a:rPr lang="en-US" sz="2000" dirty="0"/>
              <a:t>The agricultural </a:t>
            </a:r>
            <a:r>
              <a:rPr lang="en-US" sz="2000" dirty="0" smtClean="0"/>
              <a:t>landscape of </a:t>
            </a:r>
            <a:r>
              <a:rPr lang="en-US" sz="2000" dirty="0"/>
              <a:t>Aquitaine demonstrates three features of rural France: people living in nucleated villages, a highly fragmented land ownership pattern, and land divided according to the French long-lot system.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© Alexander B</a:t>
            </a:r>
            <a:r>
              <a:rPr lang="en-US" sz="2000" dirty="0"/>
              <a:t>. Murphy.</a:t>
            </a:r>
          </a:p>
        </p:txBody>
      </p:sp>
      <p:pic>
        <p:nvPicPr>
          <p:cNvPr id="2" name="Picture 1" descr="fou10e_fig_11_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4" y="3463667"/>
            <a:ext cx="3886200" cy="306500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98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ontent Placeholder 2"/>
          <p:cNvSpPr>
            <a:spLocks noGrp="1"/>
          </p:cNvSpPr>
          <p:nvPr>
            <p:ph idx="1"/>
          </p:nvPr>
        </p:nvSpPr>
        <p:spPr>
          <a:xfrm>
            <a:off x="355410" y="641350"/>
            <a:ext cx="8229600" cy="5715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latin typeface="Bookman Old Style" pitchFamily="18" charset="0"/>
              </a:rPr>
              <a:t>Linear village: In many low-lying areas of Western Europe, villages are located on dikes and levees</a:t>
            </a:r>
            <a:r>
              <a:rPr lang="en-US" sz="2400" dirty="0" smtClean="0">
                <a:latin typeface="Bookman Old Style" pitchFamily="18" charset="0"/>
              </a:rPr>
              <a:t>.</a:t>
            </a:r>
          </a:p>
          <a:p>
            <a:pPr eaLnBrk="1" hangingPunct="1"/>
            <a:endParaRPr lang="en-US" sz="2400" dirty="0" smtClean="0">
              <a:latin typeface="Bookman Old Style" pitchFamily="18" charset="0"/>
            </a:endParaRPr>
          </a:p>
          <a:p>
            <a:pPr eaLnBrk="1" hangingPunct="1"/>
            <a:r>
              <a:rPr lang="en-US" sz="2400" dirty="0" smtClean="0">
                <a:latin typeface="Bookman Old Style" pitchFamily="18" charset="0"/>
              </a:rPr>
              <a:t>Cluster village may have begun as a small hamlet at the intersection of two roads and then developed by accretion</a:t>
            </a:r>
            <a:r>
              <a:rPr lang="en-US" sz="2400" dirty="0" smtClean="0">
                <a:latin typeface="Bookman Old Style" pitchFamily="18" charset="0"/>
              </a:rPr>
              <a:t>.</a:t>
            </a:r>
          </a:p>
          <a:p>
            <a:pPr eaLnBrk="1" hangingPunct="1"/>
            <a:endParaRPr lang="en-US" sz="2400" dirty="0" smtClean="0">
              <a:latin typeface="Bookman Old Style" pitchFamily="18" charset="0"/>
            </a:endParaRPr>
          </a:p>
          <a:p>
            <a:pPr eaLnBrk="1" hangingPunct="1"/>
            <a:r>
              <a:rPr lang="en-US" sz="2400" dirty="0" smtClean="0">
                <a:latin typeface="Bookman Old Style" pitchFamily="18" charset="0"/>
              </a:rPr>
              <a:t>Round village or rundling was first used by Slavic farmer-herdsmen in eastern Europe and was later modified by Germanic settlers</a:t>
            </a:r>
            <a:r>
              <a:rPr lang="en-US" sz="2400" dirty="0" smtClean="0">
                <a:latin typeface="Bookman Old Style" pitchFamily="18" charset="0"/>
              </a:rPr>
              <a:t>.</a:t>
            </a:r>
          </a:p>
          <a:p>
            <a:pPr eaLnBrk="1" hangingPunct="1"/>
            <a:endParaRPr lang="en-US" sz="2400" dirty="0" smtClean="0">
              <a:latin typeface="Bookman Old Style" pitchFamily="18" charset="0"/>
            </a:endParaRPr>
          </a:p>
          <a:p>
            <a:pPr eaLnBrk="1" hangingPunct="1"/>
            <a:r>
              <a:rPr lang="en-US" sz="2400" dirty="0" smtClean="0">
                <a:latin typeface="Bookman Old Style" pitchFamily="18" charset="0"/>
              </a:rPr>
              <a:t>Walled village: as a means of protection</a:t>
            </a:r>
            <a:r>
              <a:rPr lang="en-US" sz="2400" dirty="0" smtClean="0">
                <a:latin typeface="Bookman Old Style" pitchFamily="18" charset="0"/>
              </a:rPr>
              <a:t>.</a:t>
            </a:r>
          </a:p>
          <a:p>
            <a:pPr eaLnBrk="1" hangingPunct="1"/>
            <a:endParaRPr lang="en-US" sz="2400" dirty="0" smtClean="0">
              <a:latin typeface="Bookman Old Style" pitchFamily="18" charset="0"/>
            </a:endParaRPr>
          </a:p>
          <a:p>
            <a:pPr eaLnBrk="1" hangingPunct="1"/>
            <a:r>
              <a:rPr lang="en-US" sz="2400" dirty="0" smtClean="0">
                <a:latin typeface="Bookman Old Style" pitchFamily="18" charset="0"/>
              </a:rPr>
              <a:t>Grid village: more modern.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2012 John Wiley &amp; Sons, Inc. All rights reserved.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42900" y="0"/>
            <a:ext cx="8458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Bookman Old Style" pitchFamily="18" charset="0"/>
              </a:rPr>
              <a:t>Villages</a:t>
            </a:r>
          </a:p>
        </p:txBody>
      </p:sp>
    </p:spTree>
    <p:extLst>
      <p:ext uri="{BB962C8B-B14F-4D97-AF65-F5344CB8AC3E}">
        <p14:creationId xmlns:p14="http://schemas.microsoft.com/office/powerpoint/2010/main" val="140697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83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7E9ACD5-E73F-40D0-814D-72D369B2A8C9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201ECFC-FAB5-461F-9A82-F8C7FAC58EB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331</Words>
  <Application>Microsoft Office PowerPoint</Application>
  <PresentationFormat>On-screen Show (4:3)</PresentationFormat>
  <Paragraphs>38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Calibri</vt:lpstr>
      <vt:lpstr>Office Theme</vt:lpstr>
      <vt:lpstr>Key Question</vt:lpstr>
      <vt:lpstr>The Cadastral system</vt:lpstr>
      <vt:lpstr>Cadastral System</vt:lpstr>
      <vt:lpstr>Rectangular survey System</vt:lpstr>
      <vt:lpstr>Township and range System</vt:lpstr>
      <vt:lpstr>PowerPoint Presentation</vt:lpstr>
      <vt:lpstr>PowerPoint Presentation</vt:lpstr>
      <vt:lpstr>PowerPoint Presentation</vt:lpstr>
      <vt:lpstr>PowerPoint Presentation</vt:lpstr>
      <vt:lpstr>Functional Differentiation within Villages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gonzaga</dc:creator>
  <cp:lastModifiedBy>Maribel Velez Ramos</cp:lastModifiedBy>
  <cp:revision>4</cp:revision>
  <dcterms:created xsi:type="dcterms:W3CDTF">2014-03-07T19:03:38Z</dcterms:created>
  <dcterms:modified xsi:type="dcterms:W3CDTF">2017-04-13T17:48:55Z</dcterms:modified>
</cp:coreProperties>
</file>