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5"/>
  </p:sldMasterIdLst>
  <p:notesMasterIdLst>
    <p:notesMasterId r:id="rId65"/>
  </p:notesMasterIdLst>
  <p:handoutMasterIdLst>
    <p:handoutMasterId r:id="rId66"/>
  </p:handoutMasterIdLst>
  <p:sldIdLst>
    <p:sldId id="257" r:id="rId16"/>
    <p:sldId id="279" r:id="rId17"/>
    <p:sldId id="369" r:id="rId18"/>
    <p:sldId id="286" r:id="rId19"/>
    <p:sldId id="287" r:id="rId20"/>
    <p:sldId id="375" r:id="rId21"/>
    <p:sldId id="423" r:id="rId22"/>
    <p:sldId id="426" r:id="rId23"/>
    <p:sldId id="422" r:id="rId24"/>
    <p:sldId id="424" r:id="rId25"/>
    <p:sldId id="425" r:id="rId26"/>
    <p:sldId id="376" r:id="rId27"/>
    <p:sldId id="377" r:id="rId28"/>
    <p:sldId id="380" r:id="rId29"/>
    <p:sldId id="427" r:id="rId30"/>
    <p:sldId id="383" r:id="rId31"/>
    <p:sldId id="384" r:id="rId32"/>
    <p:sldId id="428" r:id="rId33"/>
    <p:sldId id="385" r:id="rId34"/>
    <p:sldId id="386" r:id="rId35"/>
    <p:sldId id="429" r:id="rId36"/>
    <p:sldId id="387" r:id="rId37"/>
    <p:sldId id="430" r:id="rId38"/>
    <p:sldId id="431" r:id="rId39"/>
    <p:sldId id="433" r:id="rId40"/>
    <p:sldId id="432" r:id="rId41"/>
    <p:sldId id="388" r:id="rId42"/>
    <p:sldId id="389" r:id="rId43"/>
    <p:sldId id="390" r:id="rId44"/>
    <p:sldId id="391" r:id="rId45"/>
    <p:sldId id="421" r:id="rId46"/>
    <p:sldId id="394" r:id="rId47"/>
    <p:sldId id="395" r:id="rId48"/>
    <p:sldId id="400" r:id="rId49"/>
    <p:sldId id="401" r:id="rId50"/>
    <p:sldId id="402" r:id="rId51"/>
    <p:sldId id="404" r:id="rId52"/>
    <p:sldId id="405" r:id="rId53"/>
    <p:sldId id="434" r:id="rId54"/>
    <p:sldId id="442" r:id="rId55"/>
    <p:sldId id="443" r:id="rId56"/>
    <p:sldId id="444" r:id="rId57"/>
    <p:sldId id="440" r:id="rId58"/>
    <p:sldId id="441" r:id="rId59"/>
    <p:sldId id="435" r:id="rId60"/>
    <p:sldId id="436" r:id="rId61"/>
    <p:sldId id="438" r:id="rId62"/>
    <p:sldId id="439" r:id="rId63"/>
    <p:sldId id="437"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igby" initials="" lastIdx="2" clrIdx="0"/>
  <p:cmAuthor id="1" name="William/Cheryl Ferguson" initials="CF" lastIdx="15" clrIdx="1"/>
  <p:cmAuthor id="2" name="DSessoms" initials="D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9" autoAdjust="0"/>
    <p:restoredTop sz="99784" autoAdjust="0"/>
  </p:normalViewPr>
  <p:slideViewPr>
    <p:cSldViewPr>
      <p:cViewPr varScale="1">
        <p:scale>
          <a:sx n="72" d="100"/>
          <a:sy n="72" d="100"/>
        </p:scale>
        <p:origin x="11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Master" Target="slideMasters/slideMaster1.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customXml" Target="../customXml/item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36.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commentAuthors" Target="commentAuthor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F2E1D1-4051-454C-B3EE-60BDC4AE8812}" type="datetimeFigureOut">
              <a:rPr lang="en-US" smtClean="0"/>
              <a:pPr/>
              <a:t>2/10/2017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90D732-C67D-BA41-ABFA-7EB06607D398}" type="slidenum">
              <a:rPr lang="en-US" smtClean="0"/>
              <a:pPr/>
              <a:t>‹#›</a:t>
            </a:fld>
            <a:endParaRPr lang="en-US"/>
          </a:p>
        </p:txBody>
      </p:sp>
    </p:spTree>
    <p:extLst>
      <p:ext uri="{BB962C8B-B14F-4D97-AF65-F5344CB8AC3E}">
        <p14:creationId xmlns:p14="http://schemas.microsoft.com/office/powerpoint/2010/main" val="38618433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C6B94DC-BC9D-49F4-9E38-AD6C29AAA10F}" type="slidenum">
              <a:rPr lang="en-US"/>
              <a:pPr>
                <a:defRPr/>
              </a:pPr>
              <a:t>‹#›</a:t>
            </a:fld>
            <a:endParaRPr lang="en-US"/>
          </a:p>
        </p:txBody>
      </p:sp>
    </p:spTree>
    <p:extLst>
      <p:ext uri="{BB962C8B-B14F-4D97-AF65-F5344CB8AC3E}">
        <p14:creationId xmlns:p14="http://schemas.microsoft.com/office/powerpoint/2010/main" val="429025101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B0D5FC13-B6DC-4635-B304-571FDC7BF424}"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r>
              <a:rPr lang="en-US" b="1" dirty="0" smtClean="0"/>
              <a:t>Figure 9.2</a:t>
            </a:r>
          </a:p>
          <a:p>
            <a:r>
              <a:rPr lang="en-US" b="1" dirty="0" smtClean="0"/>
              <a:t>Detroit, Michigan. </a:t>
            </a:r>
            <a:r>
              <a:rPr lang="en-US" dirty="0" smtClean="0"/>
              <a:t>The Lafayette Building once housed the offices of the Michigan Supreme Court. This photo from 2008 shows the boarded-up first and second floors and broken windows on the third floor. Urban explorers broke into and photographed abandoned buildings in Detroit (several websites are devoted to their photographs and videos), and vandals painted graffiti on the windows of Lafayette and other so-called ghosts of Detroit. © Erin H. </a:t>
            </a:r>
            <a:r>
              <a:rPr lang="en-US" dirty="0" err="1" smtClean="0"/>
              <a:t>Fouberg</a:t>
            </a:r>
            <a:r>
              <a:rPr lang="en-US" dirty="0" smtClean="0"/>
              <a:t>.</a:t>
            </a:r>
          </a:p>
        </p:txBody>
      </p:sp>
    </p:spTree>
    <p:extLst>
      <p:ext uri="{BB962C8B-B14F-4D97-AF65-F5344CB8AC3E}">
        <p14:creationId xmlns:p14="http://schemas.microsoft.com/office/powerpoint/2010/main" val="2972393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28924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83004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endParaRPr lang="en-US" smtClean="0"/>
          </a:p>
        </p:txBody>
      </p:sp>
      <p:sp>
        <p:nvSpPr>
          <p:cNvPr id="37891" name="Slide Number Placeholder 3"/>
          <p:cNvSpPr>
            <a:spLocks noGrp="1"/>
          </p:cNvSpPr>
          <p:nvPr>
            <p:ph type="sldNum" sz="quarter" idx="5"/>
          </p:nvPr>
        </p:nvSpPr>
        <p:spPr>
          <a:noFill/>
        </p:spPr>
        <p:txBody>
          <a:bodyPr/>
          <a:lstStyle/>
          <a:p>
            <a:fld id="{5ADAE734-D945-48A5-BFAD-ABDC2EE1316F}" type="slidenum">
              <a:rPr lang="en-US" smtClean="0"/>
              <a:pPr/>
              <a:t>19</a:t>
            </a:fld>
            <a:endParaRPr lang="en-US" smtClean="0"/>
          </a:p>
        </p:txBody>
      </p:sp>
    </p:spTree>
    <p:extLst>
      <p:ext uri="{BB962C8B-B14F-4D97-AF65-F5344CB8AC3E}">
        <p14:creationId xmlns:p14="http://schemas.microsoft.com/office/powerpoint/2010/main" val="4151200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9150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39357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p:spPr>
        <p:txBody>
          <a:bodyPr/>
          <a:lstStyle/>
          <a:p>
            <a:endParaRPr lang="en-US" dirty="0" smtClean="0"/>
          </a:p>
        </p:txBody>
      </p:sp>
      <p:sp>
        <p:nvSpPr>
          <p:cNvPr id="41987" name="Slide Number Placeholder 3"/>
          <p:cNvSpPr>
            <a:spLocks noGrp="1"/>
          </p:cNvSpPr>
          <p:nvPr>
            <p:ph type="sldNum" sz="quarter" idx="5"/>
          </p:nvPr>
        </p:nvSpPr>
        <p:spPr>
          <a:noFill/>
        </p:spPr>
        <p:txBody>
          <a:bodyPr/>
          <a:lstStyle/>
          <a:p>
            <a:fld id="{455AA75C-EF2D-46AF-99E6-FA4F34BDD2DC}" type="slidenum">
              <a:rPr lang="en-US" smtClean="0"/>
              <a:pPr/>
              <a:t>27</a:t>
            </a:fld>
            <a:endParaRPr lang="en-US" smtClean="0"/>
          </a:p>
        </p:txBody>
      </p:sp>
    </p:spTree>
    <p:extLst>
      <p:ext uri="{BB962C8B-B14F-4D97-AF65-F5344CB8AC3E}">
        <p14:creationId xmlns:p14="http://schemas.microsoft.com/office/powerpoint/2010/main" val="2652265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p:spPr>
        <p:txBody>
          <a:bodyPr/>
          <a:lstStyle/>
          <a:p>
            <a:r>
              <a:rPr lang="en-US" b="1" smtClean="0"/>
              <a:t>Figure 9.23</a:t>
            </a:r>
          </a:p>
          <a:p>
            <a:r>
              <a:rPr lang="en-US" b="1" smtClean="0"/>
              <a:t>Tysons Corner, Virginia. </a:t>
            </a:r>
            <a:r>
              <a:rPr lang="en-US" smtClean="0"/>
              <a:t>In the suburbs of Washington, D.C., on Interstate 495 (the Beltway),</a:t>
            </a:r>
          </a:p>
          <a:p>
            <a:r>
              <a:rPr lang="en-US" smtClean="0"/>
              <a:t>Tysons Corner has developed as a major edge city, with offi ces, retail, and commercial services. © Rob</a:t>
            </a:r>
          </a:p>
          <a:p>
            <a:r>
              <a:rPr lang="en-US" smtClean="0"/>
              <a:t>Crandall/The Image Works.</a:t>
            </a:r>
          </a:p>
        </p:txBody>
      </p:sp>
      <p:sp>
        <p:nvSpPr>
          <p:cNvPr id="44035" name="Slide Number Placeholder 3"/>
          <p:cNvSpPr>
            <a:spLocks noGrp="1"/>
          </p:cNvSpPr>
          <p:nvPr>
            <p:ph type="sldNum" sz="quarter" idx="5"/>
          </p:nvPr>
        </p:nvSpPr>
        <p:spPr>
          <a:noFill/>
        </p:spPr>
        <p:txBody>
          <a:bodyPr/>
          <a:lstStyle/>
          <a:p>
            <a:fld id="{F65B4279-E8F0-4884-AE50-1F27B5AB8E17}" type="slidenum">
              <a:rPr lang="en-US" smtClean="0"/>
              <a:pPr/>
              <a:t>28</a:t>
            </a:fld>
            <a:endParaRPr lang="en-US" smtClean="0"/>
          </a:p>
        </p:txBody>
      </p:sp>
    </p:spTree>
    <p:extLst>
      <p:ext uri="{BB962C8B-B14F-4D97-AF65-F5344CB8AC3E}">
        <p14:creationId xmlns:p14="http://schemas.microsoft.com/office/powerpoint/2010/main" val="2616264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3446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60863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9499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24DB6189-C2C5-4EA4-8998-4C7162E43AE6}" type="slidenum">
              <a:rPr lang="en-US" smtClean="0"/>
              <a:pPr/>
              <a:t>2</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41686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r>
              <a:rPr lang="en-US" b="1" smtClean="0"/>
              <a:t>Figure 6.19</a:t>
            </a:r>
          </a:p>
          <a:p>
            <a:r>
              <a:rPr lang="en-US" b="1" smtClean="0"/>
              <a:t>Llanfairpwllgwyngyllgogerychwyrndrobwllllantysiliogogogoch, Wales. </a:t>
            </a:r>
            <a:r>
              <a:rPr lang="en-US" smtClean="0"/>
              <a:t>The town with</a:t>
            </a:r>
          </a:p>
          <a:p>
            <a:r>
              <a:rPr lang="en-US" smtClean="0"/>
              <a:t>the self-proclaimed longest name in the world attracts hordes of tourists each year to a place</a:t>
            </a:r>
          </a:p>
          <a:p>
            <a:r>
              <a:rPr lang="en-US" smtClean="0"/>
              <a:t>whose claim to fame is largely its name. © Alexander B. Murphy.</a:t>
            </a:r>
          </a:p>
        </p:txBody>
      </p:sp>
      <p:sp>
        <p:nvSpPr>
          <p:cNvPr id="53251" name="Slide Number Placeholder 3"/>
          <p:cNvSpPr>
            <a:spLocks noGrp="1"/>
          </p:cNvSpPr>
          <p:nvPr>
            <p:ph type="sldNum" sz="quarter" idx="5"/>
          </p:nvPr>
        </p:nvSpPr>
        <p:spPr>
          <a:noFill/>
        </p:spPr>
        <p:txBody>
          <a:bodyPr/>
          <a:lstStyle/>
          <a:p>
            <a:fld id="{E2886246-729B-4065-A2B8-9716153FB9E2}" type="slidenum">
              <a:rPr lang="en-US" smtClean="0"/>
              <a:pPr/>
              <a:t>33</a:t>
            </a:fld>
            <a:endParaRPr lang="en-US" smtClean="0"/>
          </a:p>
        </p:txBody>
      </p:sp>
    </p:spTree>
    <p:extLst>
      <p:ext uri="{BB962C8B-B14F-4D97-AF65-F5344CB8AC3E}">
        <p14:creationId xmlns:p14="http://schemas.microsoft.com/office/powerpoint/2010/main" val="2942139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endParaRPr lang="en-US" smtClean="0"/>
          </a:p>
        </p:txBody>
      </p:sp>
      <p:sp>
        <p:nvSpPr>
          <p:cNvPr id="21507" name="Slide Number Placeholder 3"/>
          <p:cNvSpPr>
            <a:spLocks noGrp="1"/>
          </p:cNvSpPr>
          <p:nvPr>
            <p:ph type="sldNum" sz="quarter" idx="5"/>
          </p:nvPr>
        </p:nvSpPr>
        <p:spPr>
          <a:noFill/>
        </p:spPr>
        <p:txBody>
          <a:bodyPr/>
          <a:lstStyle/>
          <a:p>
            <a:fld id="{F8DCA56C-AEAA-4E5C-B409-36A799D47FA3}" type="slidenum">
              <a:rPr lang="en-US" smtClean="0"/>
              <a:pPr/>
              <a:t>34</a:t>
            </a:fld>
            <a:endParaRPr lang="en-US" smtClean="0"/>
          </a:p>
        </p:txBody>
      </p:sp>
    </p:spTree>
    <p:extLst>
      <p:ext uri="{BB962C8B-B14F-4D97-AF65-F5344CB8AC3E}">
        <p14:creationId xmlns:p14="http://schemas.microsoft.com/office/powerpoint/2010/main" val="97113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23798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p>
        </p:txBody>
      </p:sp>
      <p:sp>
        <p:nvSpPr>
          <p:cNvPr id="24579" name="Slide Number Placeholder 3"/>
          <p:cNvSpPr>
            <a:spLocks noGrp="1"/>
          </p:cNvSpPr>
          <p:nvPr>
            <p:ph type="sldNum" sz="quarter" idx="5"/>
          </p:nvPr>
        </p:nvSpPr>
        <p:spPr>
          <a:noFill/>
        </p:spPr>
        <p:txBody>
          <a:bodyPr/>
          <a:lstStyle/>
          <a:p>
            <a:fld id="{3D31C166-148D-40F9-8312-D3B01BFB481E}" type="slidenum">
              <a:rPr lang="en-US" smtClean="0"/>
              <a:pPr/>
              <a:t>36</a:t>
            </a:fld>
            <a:endParaRPr lang="en-US" smtClean="0"/>
          </a:p>
        </p:txBody>
      </p:sp>
    </p:spTree>
    <p:extLst>
      <p:ext uri="{BB962C8B-B14F-4D97-AF65-F5344CB8AC3E}">
        <p14:creationId xmlns:p14="http://schemas.microsoft.com/office/powerpoint/2010/main" val="771879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p:spPr>
        <p:txBody>
          <a:bodyPr/>
          <a:lstStyle/>
          <a:p>
            <a:r>
              <a:rPr lang="en-US" b="1" smtClean="0"/>
              <a:t>Figure 9.36</a:t>
            </a:r>
          </a:p>
          <a:p>
            <a:r>
              <a:rPr lang="en-US" b="1" smtClean="0"/>
              <a:t>Henderson, Nevada. </a:t>
            </a:r>
            <a:r>
              <a:rPr lang="en-US" smtClean="0"/>
              <a:t>Henderson is the</a:t>
            </a:r>
          </a:p>
          <a:p>
            <a:r>
              <a:rPr lang="en-US" smtClean="0"/>
              <a:t>largest suburb of Las Vegas, and it was also</a:t>
            </a:r>
          </a:p>
          <a:p>
            <a:r>
              <a:rPr lang="en-US" smtClean="0"/>
              <a:t>the fastest-growing urban settlement in the</a:t>
            </a:r>
          </a:p>
          <a:p>
            <a:r>
              <a:rPr lang="en-US" smtClean="0"/>
              <a:t>United States between 1990 and 2000. Many</a:t>
            </a:r>
          </a:p>
          <a:p>
            <a:r>
              <a:rPr lang="en-US" smtClean="0"/>
              <a:t>of the houses in this photograph are empty</a:t>
            </a:r>
          </a:p>
          <a:p>
            <a:r>
              <a:rPr lang="en-US" smtClean="0"/>
              <a:t>today, as Las Vegas has been fi rst or second</a:t>
            </a:r>
          </a:p>
          <a:p>
            <a:r>
              <a:rPr lang="en-US" smtClean="0"/>
              <a:t>in the number of home and rental vacancies</a:t>
            </a:r>
          </a:p>
          <a:p>
            <a:r>
              <a:rPr lang="en-US" smtClean="0"/>
              <a:t>in United States cities in 2009 and 2010.</a:t>
            </a:r>
          </a:p>
        </p:txBody>
      </p:sp>
      <p:sp>
        <p:nvSpPr>
          <p:cNvPr id="28675" name="Slide Number Placeholder 3"/>
          <p:cNvSpPr>
            <a:spLocks noGrp="1"/>
          </p:cNvSpPr>
          <p:nvPr>
            <p:ph type="sldNum" sz="quarter" idx="5"/>
          </p:nvPr>
        </p:nvSpPr>
        <p:spPr>
          <a:noFill/>
        </p:spPr>
        <p:txBody>
          <a:bodyPr/>
          <a:lstStyle/>
          <a:p>
            <a:fld id="{3792B99C-587A-4529-8711-0D5343F33BFD}" type="slidenum">
              <a:rPr lang="en-US" smtClean="0"/>
              <a:pPr/>
              <a:t>37</a:t>
            </a:fld>
            <a:endParaRPr lang="en-US" smtClean="0"/>
          </a:p>
        </p:txBody>
      </p:sp>
    </p:spTree>
    <p:extLst>
      <p:ext uri="{BB962C8B-B14F-4D97-AF65-F5344CB8AC3E}">
        <p14:creationId xmlns:p14="http://schemas.microsoft.com/office/powerpoint/2010/main" val="16803049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89593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70940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76AA29C8-229E-41DF-AD5A-70F353FD960A}" type="slidenum">
              <a:rPr lang="en-US" smtClean="0"/>
              <a:pPr/>
              <a:t>4</a:t>
            </a:fld>
            <a:endParaRPr 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43456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4DE3E6A7-B153-4C30-9B13-6F064536C099}" type="slidenum">
              <a:rPr lang="en-US" smtClean="0"/>
              <a:pPr/>
              <a:t>5</a:t>
            </a:fld>
            <a:endParaRPr 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6606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endParaRPr lang="en-US" smtClean="0"/>
          </a:p>
        </p:txBody>
      </p:sp>
      <p:sp>
        <p:nvSpPr>
          <p:cNvPr id="22531" name="Slide Number Placeholder 3"/>
          <p:cNvSpPr>
            <a:spLocks noGrp="1"/>
          </p:cNvSpPr>
          <p:nvPr>
            <p:ph type="sldNum" sz="quarter" idx="5"/>
          </p:nvPr>
        </p:nvSpPr>
        <p:spPr>
          <a:noFill/>
        </p:spPr>
        <p:txBody>
          <a:bodyPr/>
          <a:lstStyle/>
          <a:p>
            <a:fld id="{EEC4FCE8-C385-462D-843E-E0C3F24CBBF1}" type="slidenum">
              <a:rPr lang="en-US" smtClean="0"/>
              <a:pPr/>
              <a:t>6</a:t>
            </a:fld>
            <a:endParaRPr lang="en-US" smtClean="0"/>
          </a:p>
        </p:txBody>
      </p:sp>
    </p:spTree>
    <p:extLst>
      <p:ext uri="{BB962C8B-B14F-4D97-AF65-F5344CB8AC3E}">
        <p14:creationId xmlns:p14="http://schemas.microsoft.com/office/powerpoint/2010/main" val="1437438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25917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1692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endParaRPr lang="en-US" smtClean="0"/>
          </a:p>
        </p:txBody>
      </p:sp>
      <p:sp>
        <p:nvSpPr>
          <p:cNvPr id="30723" name="Slide Number Placeholder 3"/>
          <p:cNvSpPr>
            <a:spLocks noGrp="1"/>
          </p:cNvSpPr>
          <p:nvPr>
            <p:ph type="sldNum" sz="quarter" idx="5"/>
          </p:nvPr>
        </p:nvSpPr>
        <p:spPr>
          <a:noFill/>
        </p:spPr>
        <p:txBody>
          <a:bodyPr/>
          <a:lstStyle/>
          <a:p>
            <a:fld id="{4C3C8EA1-563D-43D6-B511-5C48AC4F8D93}" type="slidenum">
              <a:rPr lang="en-US" smtClean="0"/>
              <a:pPr/>
              <a:t>14</a:t>
            </a:fld>
            <a:endParaRPr lang="en-US" smtClean="0"/>
          </a:p>
        </p:txBody>
      </p:sp>
    </p:spTree>
    <p:extLst>
      <p:ext uri="{BB962C8B-B14F-4D97-AF65-F5344CB8AC3E}">
        <p14:creationId xmlns:p14="http://schemas.microsoft.com/office/powerpoint/2010/main" val="266091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ABBAEFC-B941-439F-9D21-55A41E76E92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DB4EF2A-B71D-4F7A-97E9-33C160B98C5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4E52037-7360-42DD-8D84-3679699E0BC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r>
              <a:rPr lang="en-US" smtClean="0"/>
              <a:t>© 2012 John Wiley &amp; Sons, Inc. All rights reserved.</a:t>
            </a:r>
            <a:endParaRPr lang="en-US"/>
          </a:p>
        </p:txBody>
      </p:sp>
      <p:sp>
        <p:nvSpPr>
          <p:cNvPr id="5" name="Slide Number Placeholder 4"/>
          <p:cNvSpPr>
            <a:spLocks noGrp="1"/>
          </p:cNvSpPr>
          <p:nvPr>
            <p:ph type="sldNum" sz="quarter" idx="12"/>
          </p:nvPr>
        </p:nvSpPr>
        <p:spPr>
          <a:xfrm>
            <a:off x="6553200" y="6243638"/>
            <a:ext cx="2133600" cy="457200"/>
          </a:xfrm>
          <a:prstGeom prst="rect">
            <a:avLst/>
          </a:prstGeom>
        </p:spPr>
        <p:txBody>
          <a:bodyPr/>
          <a:lstStyle>
            <a:lvl1pPr>
              <a:defRPr/>
            </a:lvl1pPr>
          </a:lstStyle>
          <a:p>
            <a:pPr>
              <a:defRPr/>
            </a:pPr>
            <a:fld id="{51D7B78B-8F46-40B3-BD2D-4E0CB514F5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0934B00-98D0-41D1-98E1-0ABFB817CED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4678105-677B-4EFB-9012-E5AD4C78BA0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4D4BFD3-FB4D-4627-868E-50D3E43C155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52B61F8-8107-47AB-B807-02579ACEE62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026CBA2-5FB3-44FE-9FA8-8ED229D7A07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2844B1D-1224-488A-BFD0-8101FF716A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36E3712-BFD3-496B-BA3E-225A62664C3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2012 John Wiley &amp; Sons, Inc. All rights reserved.</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1194187-5E2A-4367-A879-17874DD09CD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2362200" y="6492875"/>
            <a:ext cx="44196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pPr>
              <a:defRPr/>
            </a:pPr>
            <a:r>
              <a:rPr lang="en-US" dirty="0" smtClean="0"/>
              <a:t>© 2012 John Wiley &amp; Sons, Inc. All rights reserved.</a:t>
            </a:r>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75"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onceptcaching.com/view_a_cache.php?cid=14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hyperlink" Target="https://prezi.com/rsf9yximdpdv/galactic-city-mode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pDoUpXNmcZA"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dirty="0" smtClean="0">
                <a:latin typeface="Bookman Old Style" pitchFamily="18" charset="0"/>
              </a:rPr>
              <a:t>Chapter 9: </a:t>
            </a:r>
            <a:br>
              <a:rPr lang="en-US" dirty="0" smtClean="0">
                <a:latin typeface="Bookman Old Style" pitchFamily="18" charset="0"/>
              </a:rPr>
            </a:br>
            <a:r>
              <a:rPr lang="en-US" dirty="0" smtClean="0">
                <a:latin typeface="Bookman Old Style" pitchFamily="18" charset="0"/>
              </a:rPr>
              <a:t>Urban Geography</a:t>
            </a:r>
          </a:p>
        </p:txBody>
      </p:sp>
      <p:sp>
        <p:nvSpPr>
          <p:cNvPr id="5" name="Subtitle 4"/>
          <p:cNvSpPr>
            <a:spLocks noGrp="1"/>
          </p:cNvSpPr>
          <p:nvPr>
            <p:ph type="subTitle" idx="1"/>
          </p:nvPr>
        </p:nvSpPr>
        <p:spPr/>
        <p:txBody>
          <a:bodyPr/>
          <a:lstStyle/>
          <a:p>
            <a:r>
              <a:rPr lang="en-US" dirty="0" smtClean="0">
                <a:solidFill>
                  <a:srgbClr val="FF0000"/>
                </a:solidFill>
              </a:rPr>
              <a:t>Theories and Models</a:t>
            </a:r>
            <a:endParaRPr lang="en-US" dirty="0">
              <a:solidFill>
                <a:srgbClr val="FF0000"/>
              </a:solidFill>
            </a:endParaRPr>
          </a:p>
        </p:txBody>
      </p:sp>
      <p:sp>
        <p:nvSpPr>
          <p:cNvPr id="4" name="Footer Placeholder 3"/>
          <p:cNvSpPr>
            <a:spLocks noGrp="1"/>
          </p:cNvSpPr>
          <p:nvPr>
            <p:ph type="ftr" sz="quarter" idx="11"/>
          </p:nvPr>
        </p:nvSpPr>
        <p:spPr/>
        <p:txBody>
          <a:bodyPr/>
          <a:lstStyle/>
          <a:p>
            <a:pPr>
              <a:defRPr/>
            </a:pPr>
            <a:r>
              <a:rPr lang="en-US" dirty="0" smtClean="0"/>
              <a:t>Copyright © 2012 John Wiley &amp; Sons, Inc. All rights reserved.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28" y="0"/>
            <a:ext cx="8229600" cy="1143000"/>
          </a:xfrm>
        </p:spPr>
        <p:txBody>
          <a:bodyPr/>
          <a:lstStyle/>
          <a:p>
            <a:r>
              <a:rPr lang="en-US" dirty="0" smtClean="0"/>
              <a:t>Example:</a:t>
            </a:r>
            <a:endParaRPr lang="en-US" dirty="0"/>
          </a:p>
        </p:txBody>
      </p:sp>
      <p:sp>
        <p:nvSpPr>
          <p:cNvPr id="3" name="Content Placeholder 2"/>
          <p:cNvSpPr>
            <a:spLocks noGrp="1"/>
          </p:cNvSpPr>
          <p:nvPr>
            <p:ph idx="1"/>
          </p:nvPr>
        </p:nvSpPr>
        <p:spPr>
          <a:xfrm>
            <a:off x="447541" y="1295400"/>
            <a:ext cx="8229600" cy="4525963"/>
          </a:xfrm>
        </p:spPr>
        <p:txBody>
          <a:bodyPr/>
          <a:lstStyle/>
          <a:p>
            <a:r>
              <a:rPr lang="en-US" dirty="0"/>
              <a:t>As an "alpha" global city, Mexico City is one of the most important financial centers in North America.  </a:t>
            </a:r>
          </a:p>
          <a:p>
            <a:r>
              <a:rPr lang="en-US" dirty="0"/>
              <a:t> We can see from the chart that Mexico City has a much greater number of people than the surrounding cities, making it a primate city; Mexico City is also Mexico's center of trade, economics, commerce, politics, culture and social areas. This makes sense because it houses the most people out of Mexico.</a:t>
            </a:r>
          </a:p>
          <a:p>
            <a:endParaRPr lang="en-US" dirty="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extLst>
      <p:ext uri="{BB962C8B-B14F-4D97-AF65-F5344CB8AC3E}">
        <p14:creationId xmlns:p14="http://schemas.microsoft.com/office/powerpoint/2010/main" val="1857961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2012 John Wiley &amp; Sons, Inc. All rights reserved.</a:t>
            </a:r>
            <a:endParaRPr lang="en-US"/>
          </a:p>
        </p:txBody>
      </p:sp>
      <p:pic>
        <p:nvPicPr>
          <p:cNvPr id="3" name="Picture 2"/>
          <p:cNvPicPr>
            <a:picLocks noChangeAspect="1"/>
          </p:cNvPicPr>
          <p:nvPr/>
        </p:nvPicPr>
        <p:blipFill>
          <a:blip r:embed="rId2"/>
          <a:stretch>
            <a:fillRect/>
          </a:stretch>
        </p:blipFill>
        <p:spPr>
          <a:xfrm>
            <a:off x="152399" y="1275862"/>
            <a:ext cx="8799095" cy="4286738"/>
          </a:xfrm>
          <a:prstGeom prst="rect">
            <a:avLst/>
          </a:prstGeom>
        </p:spPr>
      </p:pic>
    </p:spTree>
    <p:extLst>
      <p:ext uri="{BB962C8B-B14F-4D97-AF65-F5344CB8AC3E}">
        <p14:creationId xmlns:p14="http://schemas.microsoft.com/office/powerpoint/2010/main" val="1783453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295400"/>
            <a:ext cx="8229600" cy="5049837"/>
          </a:xfrm>
        </p:spPr>
        <p:txBody>
          <a:bodyPr/>
          <a:lstStyle/>
          <a:p>
            <a:pPr marL="0" indent="0" eaLnBrk="1" hangingPunct="1">
              <a:buNone/>
              <a:defRPr/>
            </a:pPr>
            <a:r>
              <a:rPr lang="en-US" sz="2400" b="1" dirty="0">
                <a:latin typeface="Bookman Old Style" pitchFamily="18" charset="0"/>
              </a:rPr>
              <a:t>Central </a:t>
            </a:r>
            <a:r>
              <a:rPr lang="en-US" sz="2400" b="1" dirty="0" smtClean="0">
                <a:latin typeface="Bookman Old Style" pitchFamily="18" charset="0"/>
              </a:rPr>
              <a:t>place theory</a:t>
            </a:r>
            <a:r>
              <a:rPr lang="en-US" sz="2400" b="1" dirty="0">
                <a:latin typeface="Bookman Old Style" pitchFamily="18" charset="0"/>
              </a:rPr>
              <a:t>: </a:t>
            </a:r>
            <a:r>
              <a:rPr lang="en-US" sz="2400" dirty="0" smtClean="0">
                <a:latin typeface="Bookman Old Style" pitchFamily="18" charset="0"/>
              </a:rPr>
              <a:t>Walter </a:t>
            </a:r>
            <a:r>
              <a:rPr lang="en-US" sz="2400" dirty="0" err="1" smtClean="0">
                <a:latin typeface="Bookman Old Style" pitchFamily="18" charset="0"/>
              </a:rPr>
              <a:t>Christaller</a:t>
            </a:r>
            <a:r>
              <a:rPr lang="en-US" sz="2400" dirty="0" smtClean="0">
                <a:latin typeface="Bookman Old Style" pitchFamily="18" charset="0"/>
              </a:rPr>
              <a:t>, </a:t>
            </a:r>
            <a:r>
              <a:rPr lang="en-US" sz="2400" i="1" dirty="0" smtClean="0">
                <a:latin typeface="Bookman Old Style" pitchFamily="18" charset="0"/>
              </a:rPr>
              <a:t>The </a:t>
            </a:r>
            <a:r>
              <a:rPr lang="en-US" sz="2400" i="1" dirty="0">
                <a:latin typeface="Bookman Old Style" pitchFamily="18" charset="0"/>
              </a:rPr>
              <a:t>Central Places in </a:t>
            </a:r>
            <a:r>
              <a:rPr lang="en-US" sz="2400" i="1" dirty="0" smtClean="0">
                <a:latin typeface="Bookman Old Style" pitchFamily="18" charset="0"/>
              </a:rPr>
              <a:t>Southern Germany </a:t>
            </a:r>
            <a:r>
              <a:rPr lang="en-US" sz="2400" dirty="0">
                <a:latin typeface="Bookman Old Style" pitchFamily="18" charset="0"/>
              </a:rPr>
              <a:t>(1933</a:t>
            </a:r>
            <a:r>
              <a:rPr lang="en-US" sz="2400" dirty="0" smtClean="0">
                <a:latin typeface="Bookman Old Style" pitchFamily="18" charset="0"/>
              </a:rPr>
              <a:t>), had five assumptions:</a:t>
            </a:r>
          </a:p>
          <a:p>
            <a:pPr marL="457200" indent="-457200" eaLnBrk="1" hangingPunct="1">
              <a:buFont typeface="+mj-lt"/>
              <a:buAutoNum type="arabicPeriod"/>
              <a:defRPr/>
            </a:pPr>
            <a:r>
              <a:rPr lang="en-US" sz="2400" dirty="0" smtClean="0">
                <a:latin typeface="Bookman Old Style" pitchFamily="18" charset="0"/>
              </a:rPr>
              <a:t>The </a:t>
            </a:r>
            <a:r>
              <a:rPr lang="en-US" sz="2400" dirty="0">
                <a:latin typeface="Bookman Old Style" pitchFamily="18" charset="0"/>
              </a:rPr>
              <a:t>surface </a:t>
            </a:r>
            <a:r>
              <a:rPr lang="en-US" sz="2400" dirty="0" smtClean="0">
                <a:latin typeface="Bookman Old Style" pitchFamily="18" charset="0"/>
              </a:rPr>
              <a:t>of the </a:t>
            </a:r>
            <a:r>
              <a:rPr lang="en-US" sz="2400" dirty="0">
                <a:latin typeface="Bookman Old Style" pitchFamily="18" charset="0"/>
              </a:rPr>
              <a:t>ideal region would be </a:t>
            </a:r>
            <a:r>
              <a:rPr lang="en-US" sz="2400" dirty="0" smtClean="0">
                <a:latin typeface="Bookman Old Style" pitchFamily="18" charset="0"/>
              </a:rPr>
              <a:t>flat </a:t>
            </a:r>
            <a:r>
              <a:rPr lang="en-US" sz="2400" dirty="0">
                <a:latin typeface="Bookman Old Style" pitchFamily="18" charset="0"/>
              </a:rPr>
              <a:t>and have </a:t>
            </a:r>
            <a:r>
              <a:rPr lang="en-US" sz="2400" dirty="0" smtClean="0">
                <a:latin typeface="Bookman Old Style" pitchFamily="18" charset="0"/>
              </a:rPr>
              <a:t>no </a:t>
            </a:r>
            <a:r>
              <a:rPr lang="en-US" sz="2400" dirty="0">
                <a:latin typeface="Bookman Old Style" pitchFamily="18" charset="0"/>
              </a:rPr>
              <a:t>physical </a:t>
            </a:r>
            <a:r>
              <a:rPr lang="en-US" sz="2400" dirty="0" smtClean="0">
                <a:latin typeface="Bookman Old Style" pitchFamily="18" charset="0"/>
              </a:rPr>
              <a:t>barriers.</a:t>
            </a:r>
          </a:p>
          <a:p>
            <a:pPr marL="457200" indent="-457200" eaLnBrk="1" hangingPunct="1">
              <a:buFont typeface="+mj-lt"/>
              <a:buAutoNum type="arabicPeriod"/>
              <a:defRPr/>
            </a:pPr>
            <a:r>
              <a:rPr lang="en-US" sz="2400" dirty="0" smtClean="0">
                <a:latin typeface="Bookman Old Style" pitchFamily="18" charset="0"/>
              </a:rPr>
              <a:t>Soil </a:t>
            </a:r>
            <a:r>
              <a:rPr lang="en-US" sz="2400" dirty="0">
                <a:latin typeface="Bookman Old Style" pitchFamily="18" charset="0"/>
              </a:rPr>
              <a:t>fertility would be the same </a:t>
            </a:r>
            <a:r>
              <a:rPr lang="en-US" sz="2400" dirty="0" smtClean="0">
                <a:latin typeface="Bookman Old Style" pitchFamily="18" charset="0"/>
              </a:rPr>
              <a:t>everywhere</a:t>
            </a:r>
          </a:p>
          <a:p>
            <a:pPr marL="457200" indent="-457200" eaLnBrk="1" hangingPunct="1">
              <a:buFont typeface="+mj-lt"/>
              <a:buAutoNum type="arabicPeriod"/>
              <a:defRPr/>
            </a:pPr>
            <a:r>
              <a:rPr lang="en-US" sz="2400" dirty="0" smtClean="0">
                <a:latin typeface="Bookman Old Style" pitchFamily="18" charset="0"/>
              </a:rPr>
              <a:t>Population </a:t>
            </a:r>
            <a:r>
              <a:rPr lang="en-US" sz="2400" dirty="0">
                <a:latin typeface="Bookman Old Style" pitchFamily="18" charset="0"/>
              </a:rPr>
              <a:t>and purchasing </a:t>
            </a:r>
            <a:r>
              <a:rPr lang="en-US" sz="2400" dirty="0" smtClean="0">
                <a:latin typeface="Bookman Old Style" pitchFamily="18" charset="0"/>
              </a:rPr>
              <a:t>power </a:t>
            </a:r>
            <a:r>
              <a:rPr lang="en-US" sz="2400" dirty="0">
                <a:latin typeface="Bookman Old Style" pitchFamily="18" charset="0"/>
              </a:rPr>
              <a:t>would be evenly </a:t>
            </a:r>
            <a:r>
              <a:rPr lang="en-US" sz="2400" dirty="0" smtClean="0">
                <a:latin typeface="Bookman Old Style" pitchFamily="18" charset="0"/>
              </a:rPr>
              <a:t>distributed.</a:t>
            </a:r>
          </a:p>
          <a:p>
            <a:pPr marL="457200" indent="-457200" eaLnBrk="1" hangingPunct="1">
              <a:buFont typeface="+mj-lt"/>
              <a:buAutoNum type="arabicPeriod"/>
              <a:defRPr/>
            </a:pPr>
            <a:r>
              <a:rPr lang="en-US" sz="2400" dirty="0" smtClean="0">
                <a:latin typeface="Bookman Old Style" pitchFamily="18" charset="0"/>
              </a:rPr>
              <a:t>The </a:t>
            </a:r>
            <a:r>
              <a:rPr lang="en-US" sz="2400" dirty="0">
                <a:latin typeface="Bookman Old Style" pitchFamily="18" charset="0"/>
              </a:rPr>
              <a:t>region would have a uniform </a:t>
            </a:r>
            <a:r>
              <a:rPr lang="en-US" sz="2400" dirty="0" smtClean="0">
                <a:latin typeface="Bookman Old Style" pitchFamily="18" charset="0"/>
              </a:rPr>
              <a:t>transportation network </a:t>
            </a:r>
            <a:r>
              <a:rPr lang="en-US" sz="2400" dirty="0">
                <a:latin typeface="Bookman Old Style" pitchFamily="18" charset="0"/>
              </a:rPr>
              <a:t>to permit direct </a:t>
            </a:r>
            <a:r>
              <a:rPr lang="en-US" sz="2400" dirty="0" smtClean="0">
                <a:latin typeface="Bookman Old Style" pitchFamily="18" charset="0"/>
              </a:rPr>
              <a:t>travel </a:t>
            </a:r>
            <a:r>
              <a:rPr lang="en-US" sz="2400" dirty="0">
                <a:latin typeface="Bookman Old Style" pitchFamily="18" charset="0"/>
              </a:rPr>
              <a:t>from each settlement </a:t>
            </a:r>
            <a:r>
              <a:rPr lang="en-US" sz="2400" dirty="0" smtClean="0">
                <a:latin typeface="Bookman Old Style" pitchFamily="18" charset="0"/>
              </a:rPr>
              <a:t>to the other.</a:t>
            </a:r>
          </a:p>
          <a:p>
            <a:pPr marL="457200" indent="-457200" eaLnBrk="1" hangingPunct="1">
              <a:buFont typeface="+mj-lt"/>
              <a:buAutoNum type="arabicPeriod"/>
              <a:defRPr/>
            </a:pPr>
            <a:r>
              <a:rPr lang="en-US" sz="2400" dirty="0" smtClean="0">
                <a:latin typeface="Bookman Old Style" pitchFamily="18" charset="0"/>
              </a:rPr>
              <a:t>From </a:t>
            </a:r>
            <a:r>
              <a:rPr lang="en-US" sz="2400" dirty="0">
                <a:latin typeface="Bookman Old Style" pitchFamily="18" charset="0"/>
              </a:rPr>
              <a:t>any given place, a good or </a:t>
            </a:r>
            <a:r>
              <a:rPr lang="en-US" sz="2400" dirty="0" smtClean="0">
                <a:latin typeface="Bookman Old Style" pitchFamily="18" charset="0"/>
              </a:rPr>
              <a:t>service could </a:t>
            </a:r>
            <a:r>
              <a:rPr lang="en-US" sz="2400" dirty="0">
                <a:latin typeface="Bookman Old Style" pitchFamily="18" charset="0"/>
              </a:rPr>
              <a:t>be sold </a:t>
            </a:r>
            <a:r>
              <a:rPr lang="en-US" sz="2400" dirty="0" smtClean="0">
                <a:latin typeface="Bookman Old Style" pitchFamily="18" charset="0"/>
              </a:rPr>
              <a:t>in </a:t>
            </a:r>
            <a:r>
              <a:rPr lang="en-US" sz="2400" dirty="0">
                <a:latin typeface="Bookman Old Style" pitchFamily="18" charset="0"/>
              </a:rPr>
              <a:t>all directions out to a certain </a:t>
            </a:r>
            <a:r>
              <a:rPr lang="en-US" sz="2400" dirty="0" smtClean="0">
                <a:latin typeface="Bookman Old Style" pitchFamily="18" charset="0"/>
              </a:rPr>
              <a:t>distance.</a:t>
            </a:r>
          </a:p>
          <a:p>
            <a:pPr marL="0" indent="0" eaLnBrk="1" hangingPunct="1">
              <a:buFont typeface="Arial" charset="0"/>
              <a:buNone/>
              <a:defRPr/>
            </a:pPr>
            <a:r>
              <a:rPr lang="en-US" sz="2000" b="1" dirty="0">
                <a:latin typeface="Bookman Old Style" pitchFamily="18" charset="0"/>
              </a:rPr>
              <a:t/>
            </a:r>
            <a:br>
              <a:rPr lang="en-US" sz="2000" b="1" dirty="0">
                <a:latin typeface="Bookman Old Style" pitchFamily="18" charset="0"/>
              </a:rPr>
            </a:br>
            <a:endParaRPr lang="en-US" sz="2000" b="1" dirty="0" smtClean="0">
              <a:latin typeface="Bookman Old Style" pitchFamily="18" charset="0"/>
            </a:endParaRPr>
          </a:p>
          <a:p>
            <a:pPr marL="0" indent="0" eaLnBrk="1" hangingPunct="1">
              <a:buFont typeface="Arial" charset="0"/>
              <a:buNone/>
              <a:defRPr/>
            </a:pPr>
            <a:endParaRPr lang="en-US" sz="2400" b="1" dirty="0">
              <a:latin typeface="Bookman Old Style" pitchFamily="18" charset="0"/>
            </a:endParaRPr>
          </a:p>
        </p:txBody>
      </p:sp>
      <p:sp>
        <p:nvSpPr>
          <p:cNvPr id="23554" name="TextBox 3"/>
          <p:cNvSpPr txBox="1">
            <a:spLocks noChangeArrowheads="1"/>
          </p:cNvSpPr>
          <p:nvPr/>
        </p:nvSpPr>
        <p:spPr bwMode="auto">
          <a:xfrm>
            <a:off x="457200" y="457200"/>
            <a:ext cx="68580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Central Place Theory</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81000"/>
            <a:ext cx="4343400" cy="3662541"/>
          </a:xfrm>
          <a:prstGeom prst="rect">
            <a:avLst/>
          </a:prstGeom>
          <a:noFill/>
        </p:spPr>
        <p:txBody>
          <a:bodyPr wrap="square">
            <a:spAutoFit/>
          </a:bodyPr>
          <a:lstStyle/>
          <a:p>
            <a:pPr>
              <a:defRPr/>
            </a:pPr>
            <a:r>
              <a:rPr lang="en-US" sz="3200" b="1" dirty="0" smtClean="0">
                <a:latin typeface="Bookman Old Style" pitchFamily="18" charset="0"/>
              </a:rPr>
              <a:t>Central Place Theory</a:t>
            </a:r>
          </a:p>
          <a:p>
            <a:pPr marL="342900" indent="-342900">
              <a:buFont typeface="Arial"/>
              <a:buChar char="•"/>
              <a:defRPr/>
            </a:pPr>
            <a:r>
              <a:rPr lang="en-US" sz="2400" dirty="0" smtClean="0">
                <a:latin typeface="Bookman Old Style" pitchFamily="18" charset="0"/>
              </a:rPr>
              <a:t>Each </a:t>
            </a:r>
            <a:r>
              <a:rPr lang="en-US" sz="2400" dirty="0">
                <a:latin typeface="Bookman Old Style" pitchFamily="18" charset="0"/>
              </a:rPr>
              <a:t>central place has </a:t>
            </a:r>
            <a:r>
              <a:rPr lang="en-US" sz="2400" dirty="0" smtClean="0">
                <a:latin typeface="Bookman Old Style" pitchFamily="18" charset="0"/>
              </a:rPr>
              <a:t>  a </a:t>
            </a:r>
            <a:r>
              <a:rPr lang="en-US" sz="2400" dirty="0">
                <a:latin typeface="Bookman Old Style" pitchFamily="18" charset="0"/>
              </a:rPr>
              <a:t>surrounding complementary region, an exclusive trade area within which the town has a monopoly on the sale of certain goods</a:t>
            </a:r>
            <a:r>
              <a:rPr lang="en-US" sz="2400" dirty="0" smtClean="0">
                <a:latin typeface="Bookman Old Style" pitchFamily="18" charset="0"/>
              </a:rPr>
              <a:t>.</a:t>
            </a:r>
            <a:endParaRPr lang="en-US" sz="2400" dirty="0">
              <a:latin typeface="Bookman Old Style" pitchFamily="18" charset="0"/>
            </a:endParaRPr>
          </a:p>
        </p:txBody>
      </p:sp>
      <p:pic>
        <p:nvPicPr>
          <p:cNvPr id="2" name="Picture 1" descr="fou10e_fig_09_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81000"/>
            <a:ext cx="4572000" cy="4038600"/>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3" name="Rectangle 2"/>
          <p:cNvSpPr/>
          <p:nvPr/>
        </p:nvSpPr>
        <p:spPr>
          <a:xfrm>
            <a:off x="304800" y="4575710"/>
            <a:ext cx="8839200" cy="2246769"/>
          </a:xfrm>
          <a:prstGeom prst="rect">
            <a:avLst/>
          </a:prstGeom>
        </p:spPr>
        <p:txBody>
          <a:bodyPr wrap="square">
            <a:spAutoFit/>
          </a:bodyPr>
          <a:lstStyle/>
          <a:p>
            <a:pPr algn="ctr"/>
            <a:r>
              <a:rPr lang="en-US" sz="2800" dirty="0"/>
              <a:t>Hexagonal </a:t>
            </a:r>
            <a:r>
              <a:rPr lang="en-US" sz="2800" dirty="0" smtClean="0"/>
              <a:t>Hinterlands:</a:t>
            </a:r>
          </a:p>
          <a:p>
            <a:pPr algn="ctr"/>
            <a:r>
              <a:rPr lang="en-US" sz="2800" dirty="0" smtClean="0"/>
              <a:t> </a:t>
            </a:r>
            <a:endParaRPr lang="en-US" sz="2800" dirty="0"/>
          </a:p>
          <a:p>
            <a:r>
              <a:rPr lang="en-US" sz="2800" dirty="0" err="1"/>
              <a:t>Christaller</a:t>
            </a:r>
            <a:r>
              <a:rPr lang="en-US" sz="2800" dirty="0"/>
              <a:t> </a:t>
            </a:r>
            <a:r>
              <a:rPr lang="en-US" sz="2800" dirty="0" smtClean="0"/>
              <a:t>(Model designer)chose </a:t>
            </a:r>
            <a:r>
              <a:rPr lang="en-US" sz="2800" dirty="0"/>
              <a:t>perfectly fitted hexagonal regions as the shape of each trade area.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5"/>
          <p:cNvSpPr>
            <a:spLocks noGrp="1"/>
          </p:cNvSpPr>
          <p:nvPr>
            <p:ph type="title"/>
          </p:nvPr>
        </p:nvSpPr>
        <p:spPr>
          <a:xfrm>
            <a:off x="457200" y="1630362"/>
            <a:ext cx="6172200" cy="808038"/>
          </a:xfrm>
        </p:spPr>
        <p:txBody>
          <a:bodyPr/>
          <a:lstStyle/>
          <a:p>
            <a:pPr algn="l" eaLnBrk="1" hangingPunct="1"/>
            <a:r>
              <a:rPr lang="en-US" sz="3200" b="1" dirty="0" smtClean="0">
                <a:latin typeface="Bookman Old Style" pitchFamily="18" charset="0"/>
              </a:rPr>
              <a:t>Central Places Today</a:t>
            </a:r>
            <a:endParaRPr lang="en-US" sz="3600" dirty="0" smtClean="0"/>
          </a:p>
        </p:txBody>
      </p:sp>
      <p:sp>
        <p:nvSpPr>
          <p:cNvPr id="4" name="Content Placeholder 3"/>
          <p:cNvSpPr>
            <a:spLocks noGrp="1"/>
          </p:cNvSpPr>
          <p:nvPr>
            <p:ph idx="1"/>
          </p:nvPr>
        </p:nvSpPr>
        <p:spPr>
          <a:xfrm>
            <a:off x="457200" y="2514600"/>
            <a:ext cx="8305800" cy="3810000"/>
          </a:xfrm>
        </p:spPr>
        <p:txBody>
          <a:bodyPr/>
          <a:lstStyle/>
          <a:p>
            <a:pPr eaLnBrk="1" hangingPunct="1"/>
            <a:r>
              <a:rPr lang="en-US" sz="2800" dirty="0" smtClean="0">
                <a:latin typeface="Bookman Old Style" pitchFamily="18" charset="0"/>
              </a:rPr>
              <a:t>New factors, forces, and conditions not anticipated by </a:t>
            </a:r>
            <a:r>
              <a:rPr lang="en-US" sz="2800" dirty="0" err="1" smtClean="0">
                <a:latin typeface="Bookman Old Style" pitchFamily="18" charset="0"/>
              </a:rPr>
              <a:t>Christaller’s</a:t>
            </a:r>
            <a:r>
              <a:rPr lang="en-US" sz="2800" dirty="0" smtClean="0">
                <a:latin typeface="Bookman Old Style" pitchFamily="18" charset="0"/>
              </a:rPr>
              <a:t> models and theories make them less relevant today</a:t>
            </a:r>
            <a:r>
              <a:rPr lang="en-US" sz="2800" dirty="0" smtClean="0">
                <a:latin typeface="Bookman Old Style" pitchFamily="18" charset="0"/>
              </a:rPr>
              <a:t>.</a:t>
            </a:r>
            <a:endParaRPr lang="en-US" sz="2800" dirty="0" smtClean="0">
              <a:latin typeface="Bookman Old Style" pitchFamily="18" charset="0"/>
            </a:endParaRPr>
          </a:p>
        </p:txBody>
      </p:sp>
      <p:sp>
        <p:nvSpPr>
          <p:cNvPr id="6" name="Footer Placeholder 5"/>
          <p:cNvSpPr>
            <a:spLocks noGrp="1"/>
          </p:cNvSpPr>
          <p:nvPr>
            <p:ph type="ftr" sz="quarter" idx="11"/>
          </p:nvPr>
        </p:nvSpPr>
        <p:spPr/>
        <p:txBody>
          <a:bodyPr/>
          <a:lstStyle/>
          <a:p>
            <a:pPr>
              <a:defRPr/>
            </a:pPr>
            <a:r>
              <a:rPr lang="en-US" smtClean="0"/>
              <a:t>© 2012 John Wiley &amp; Sons, Inc. All rights reserved.</a:t>
            </a:r>
            <a:endParaRPr lang="en-US"/>
          </a:p>
        </p:txBody>
      </p:sp>
      <p:sp>
        <p:nvSpPr>
          <p:cNvPr id="7" name="Title 6"/>
          <p:cNvSpPr txBox="1">
            <a:spLocks/>
          </p:cNvSpPr>
          <p:nvPr/>
        </p:nvSpPr>
        <p:spPr bwMode="auto">
          <a:xfrm>
            <a:off x="1181100" y="274638"/>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latin typeface="Bookman Old Style" pitchFamily="18" charset="0"/>
              </a:rPr>
              <a:t>Where Are Cities Located, and Why?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2012 John Wiley &amp; Sons, Inc. All rights reserved.</a:t>
            </a:r>
            <a:endParaRPr lang="en-US"/>
          </a:p>
        </p:txBody>
      </p:sp>
      <p:pic>
        <p:nvPicPr>
          <p:cNvPr id="3" name="Picture 2"/>
          <p:cNvPicPr>
            <a:picLocks noChangeAspect="1"/>
          </p:cNvPicPr>
          <p:nvPr/>
        </p:nvPicPr>
        <p:blipFill>
          <a:blip r:embed="rId2"/>
          <a:stretch>
            <a:fillRect/>
          </a:stretch>
        </p:blipFill>
        <p:spPr>
          <a:xfrm>
            <a:off x="1562100" y="2752013"/>
            <a:ext cx="6019800" cy="3732276"/>
          </a:xfrm>
          <a:prstGeom prst="rect">
            <a:avLst/>
          </a:prstGeom>
        </p:spPr>
      </p:pic>
      <p:sp>
        <p:nvSpPr>
          <p:cNvPr id="4" name="Rectangle 3"/>
          <p:cNvSpPr/>
          <p:nvPr/>
        </p:nvSpPr>
        <p:spPr>
          <a:xfrm>
            <a:off x="381000" y="304800"/>
            <a:ext cx="8763000" cy="1815882"/>
          </a:xfrm>
          <a:prstGeom prst="rect">
            <a:avLst/>
          </a:prstGeom>
        </p:spPr>
        <p:txBody>
          <a:bodyPr wrap="square">
            <a:spAutoFit/>
          </a:bodyPr>
          <a:lstStyle/>
          <a:p>
            <a:r>
              <a:rPr lang="en-US" sz="2800" dirty="0"/>
              <a:t>The Sun Belt phenomenon: the movement of millions of Americans from northern and northeastern states to the South and Southwest.</a:t>
            </a:r>
          </a:p>
        </p:txBody>
      </p:sp>
      <p:sp>
        <p:nvSpPr>
          <p:cNvPr id="5" name="TextBox 4"/>
          <p:cNvSpPr txBox="1"/>
          <p:nvPr/>
        </p:nvSpPr>
        <p:spPr>
          <a:xfrm>
            <a:off x="2819400" y="3505200"/>
            <a:ext cx="1167307" cy="369332"/>
          </a:xfrm>
          <a:prstGeom prst="rect">
            <a:avLst/>
          </a:prstGeom>
          <a:noFill/>
        </p:spPr>
        <p:txBody>
          <a:bodyPr wrap="none" rtlCol="0">
            <a:spAutoFit/>
          </a:bodyPr>
          <a:lstStyle/>
          <a:p>
            <a:r>
              <a:rPr lang="en-US" dirty="0" smtClean="0"/>
              <a:t>Sun Belt</a:t>
            </a:r>
            <a:endParaRPr lang="en-US" dirty="0"/>
          </a:p>
        </p:txBody>
      </p:sp>
    </p:spTree>
    <p:extLst>
      <p:ext uri="{BB962C8B-B14F-4D97-AF65-F5344CB8AC3E}">
        <p14:creationId xmlns:p14="http://schemas.microsoft.com/office/powerpoint/2010/main" val="3148805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1"/>
          <p:cNvSpPr txBox="1">
            <a:spLocks noChangeArrowheads="1"/>
          </p:cNvSpPr>
          <p:nvPr/>
        </p:nvSpPr>
        <p:spPr bwMode="auto">
          <a:xfrm>
            <a:off x="685800" y="1828800"/>
            <a:ext cx="7924800" cy="584200"/>
          </a:xfrm>
          <a:prstGeom prst="rect">
            <a:avLst/>
          </a:prstGeom>
          <a:noFill/>
          <a:ln w="9525">
            <a:noFill/>
            <a:miter lim="800000"/>
            <a:headEnd/>
            <a:tailEnd/>
          </a:ln>
        </p:spPr>
        <p:txBody>
          <a:bodyPr>
            <a:spAutoFit/>
          </a:bodyPr>
          <a:lstStyle/>
          <a:p>
            <a:r>
              <a:rPr lang="en-US" sz="3200" b="1" dirty="0">
                <a:latin typeface="Bookman Old Style" pitchFamily="18" charset="0"/>
              </a:rPr>
              <a:t>Models of the City</a:t>
            </a:r>
          </a:p>
        </p:txBody>
      </p:sp>
      <p:sp>
        <p:nvSpPr>
          <p:cNvPr id="4" name="TextBox 3"/>
          <p:cNvSpPr txBox="1"/>
          <p:nvPr/>
        </p:nvSpPr>
        <p:spPr>
          <a:xfrm>
            <a:off x="685800" y="2538948"/>
            <a:ext cx="7239000" cy="3785652"/>
          </a:xfrm>
          <a:prstGeom prst="rect">
            <a:avLst/>
          </a:prstGeom>
          <a:noFill/>
        </p:spPr>
        <p:txBody>
          <a:bodyPr>
            <a:spAutoFit/>
          </a:bodyPr>
          <a:lstStyle/>
          <a:p>
            <a:pPr marL="285750" indent="-285750">
              <a:buFont typeface="Arial" charset="0"/>
              <a:buChar char="•"/>
            </a:pPr>
            <a:r>
              <a:rPr lang="en-US" sz="2400" b="1" dirty="0">
                <a:latin typeface="Bookman Old Style" pitchFamily="18" charset="0"/>
              </a:rPr>
              <a:t>Functional </a:t>
            </a:r>
            <a:r>
              <a:rPr lang="en-US" sz="2400" b="1" dirty="0" smtClean="0">
                <a:latin typeface="Bookman Old Style" pitchFamily="18" charset="0"/>
              </a:rPr>
              <a:t>zonation: </a:t>
            </a:r>
            <a:r>
              <a:rPr lang="en-US" sz="2400" dirty="0" smtClean="0">
                <a:latin typeface="Bookman Old Style" pitchFamily="18" charset="0"/>
              </a:rPr>
              <a:t>the </a:t>
            </a:r>
            <a:r>
              <a:rPr lang="en-US" sz="2400" dirty="0">
                <a:latin typeface="Bookman Old Style" pitchFamily="18" charset="0"/>
              </a:rPr>
              <a:t>division of the city into certain regions (zones) for certain purposes (functions</a:t>
            </a:r>
            <a:r>
              <a:rPr lang="en-US" sz="2400" dirty="0" smtClean="0">
                <a:latin typeface="Bookman Old Style" pitchFamily="18" charset="0"/>
              </a:rPr>
              <a:t>).</a:t>
            </a:r>
            <a:endParaRPr lang="en-US" sz="2400" dirty="0">
              <a:latin typeface="Bookman Old Style" pitchFamily="18" charset="0"/>
            </a:endParaRPr>
          </a:p>
          <a:p>
            <a:pPr marL="285750" indent="-285750">
              <a:buFont typeface="Arial" charset="0"/>
              <a:buChar char="•"/>
            </a:pPr>
            <a:r>
              <a:rPr lang="en-US" sz="2400" dirty="0">
                <a:latin typeface="Bookman Old Style" pitchFamily="18" charset="0"/>
              </a:rPr>
              <a:t>Globalization has created common cultural landscapes in the financial districts of many world </a:t>
            </a:r>
            <a:r>
              <a:rPr lang="en-US" sz="2400" dirty="0" smtClean="0">
                <a:latin typeface="Bookman Old Style" pitchFamily="18" charset="0"/>
              </a:rPr>
              <a:t>cities.</a:t>
            </a:r>
            <a:endParaRPr lang="en-US" sz="2400" dirty="0">
              <a:latin typeface="Bookman Old Style" pitchFamily="18" charset="0"/>
            </a:endParaRPr>
          </a:p>
          <a:p>
            <a:pPr marL="285750" indent="-285750">
              <a:buFont typeface="Arial" charset="0"/>
              <a:buChar char="•"/>
            </a:pPr>
            <a:r>
              <a:rPr lang="en-US" sz="2400" dirty="0">
                <a:latin typeface="Bookman Old Style" pitchFamily="18" charset="0"/>
              </a:rPr>
              <a:t>Regional models of cities help us understand the processes that forged cities in the first place and understand the impact of modern linkages and influences now changing </a:t>
            </a:r>
            <a:r>
              <a:rPr lang="en-US" sz="2400" dirty="0" smtClean="0">
                <a:latin typeface="Bookman Old Style" pitchFamily="18" charset="0"/>
              </a:rPr>
              <a:t>cities.</a:t>
            </a:r>
            <a:endParaRPr lang="en-US" sz="2400" dirty="0">
              <a:latin typeface="Bookman Old Style" pitchFamily="18" charset="0"/>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Content Placeholder 4"/>
          <p:cNvSpPr>
            <a:spLocks noGrp="1"/>
          </p:cNvSpPr>
          <p:nvPr>
            <p:ph idx="1"/>
          </p:nvPr>
        </p:nvSpPr>
        <p:spPr>
          <a:xfrm>
            <a:off x="457200" y="381000"/>
            <a:ext cx="8229600" cy="1676400"/>
          </a:xfrm>
        </p:spPr>
        <p:txBody>
          <a:bodyPr/>
          <a:lstStyle/>
          <a:p>
            <a:pPr marL="0" indent="0" algn="ctr" eaLnBrk="1" hangingPunct="1">
              <a:buFont typeface="Arial" charset="0"/>
              <a:buNone/>
            </a:pPr>
            <a:r>
              <a:rPr lang="en-US" sz="3600" b="1" dirty="0" smtClean="0">
                <a:latin typeface="Bookman Old Style" pitchFamily="18" charset="0"/>
              </a:rPr>
              <a:t>How Are Cities Organized, and How Do They Function?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algn="l" eaLnBrk="1" hangingPunct="1"/>
            <a:r>
              <a:rPr lang="en-US" sz="3200" b="1" dirty="0" smtClean="0">
                <a:latin typeface="Bookman Old Style" pitchFamily="18" charset="0"/>
              </a:rPr>
              <a:t>Functional Zones</a:t>
            </a:r>
          </a:p>
        </p:txBody>
      </p:sp>
      <p:sp>
        <p:nvSpPr>
          <p:cNvPr id="35842" name="Content Placeholder 2"/>
          <p:cNvSpPr>
            <a:spLocks noGrp="1"/>
          </p:cNvSpPr>
          <p:nvPr>
            <p:ph idx="1"/>
          </p:nvPr>
        </p:nvSpPr>
        <p:spPr>
          <a:xfrm>
            <a:off x="457200" y="1295400"/>
            <a:ext cx="8229600" cy="5257800"/>
          </a:xfrm>
        </p:spPr>
        <p:txBody>
          <a:bodyPr>
            <a:normAutofit lnSpcReduction="10000"/>
          </a:bodyPr>
          <a:lstStyle/>
          <a:p>
            <a:pPr eaLnBrk="1" hangingPunct="1"/>
            <a:r>
              <a:rPr lang="en-US" sz="2400" b="1" dirty="0" smtClean="0">
                <a:latin typeface="Bookman Old Style" pitchFamily="18" charset="0"/>
              </a:rPr>
              <a:t>Zone </a:t>
            </a:r>
            <a:r>
              <a:rPr lang="en-US" sz="2400" dirty="0" smtClean="0">
                <a:latin typeface="Bookman Old Style" pitchFamily="18" charset="0"/>
              </a:rPr>
              <a:t>is typically preceded by a descriptor that conveys the purpose of that area of the city.</a:t>
            </a:r>
          </a:p>
          <a:p>
            <a:pPr eaLnBrk="1" hangingPunct="1"/>
            <a:r>
              <a:rPr lang="en-US" sz="2400" dirty="0" smtClean="0">
                <a:latin typeface="Bookman Old Style" pitchFamily="18" charset="0"/>
              </a:rPr>
              <a:t>Most models define the key economic zone of the city as the central business district (CBD).</a:t>
            </a:r>
          </a:p>
          <a:p>
            <a:pPr eaLnBrk="1" hangingPunct="1"/>
            <a:r>
              <a:rPr lang="en-US" sz="2400" b="1" dirty="0" smtClean="0">
                <a:latin typeface="Bookman Old Style" pitchFamily="18" charset="0"/>
              </a:rPr>
              <a:t>Central city </a:t>
            </a:r>
            <a:r>
              <a:rPr lang="en-US" sz="2400" dirty="0" smtClean="0">
                <a:latin typeface="Bookman Old Style" pitchFamily="18" charset="0"/>
              </a:rPr>
              <a:t>describes the urban area that is not suburban. In effect, central city refers to the older city as opposed to the newer suburbs.</a:t>
            </a:r>
          </a:p>
          <a:p>
            <a:pPr eaLnBrk="1" hangingPunct="1"/>
            <a:r>
              <a:rPr lang="en-US" sz="2400" dirty="0" smtClean="0">
                <a:latin typeface="Bookman Old Style" pitchFamily="18" charset="0"/>
              </a:rPr>
              <a:t>A </a:t>
            </a:r>
            <a:r>
              <a:rPr lang="en-US" sz="2400" b="1" dirty="0" smtClean="0">
                <a:latin typeface="Bookman Old Style" pitchFamily="18" charset="0"/>
              </a:rPr>
              <a:t>suburb </a:t>
            </a:r>
            <a:r>
              <a:rPr lang="en-US" sz="2400" dirty="0" smtClean="0">
                <a:latin typeface="Bookman Old Style" pitchFamily="18" charset="0"/>
              </a:rPr>
              <a:t>is an outlying, functionally uniform part of an urban area, and is often (but not always) adjacent to the central city.</a:t>
            </a:r>
          </a:p>
          <a:p>
            <a:pPr eaLnBrk="1" hangingPunct="1"/>
            <a:r>
              <a:rPr lang="en-US" sz="2400" b="1" dirty="0" smtClean="0">
                <a:latin typeface="Bookman Old Style" pitchFamily="18" charset="0"/>
              </a:rPr>
              <a:t>Suburbanization </a:t>
            </a:r>
            <a:r>
              <a:rPr lang="en-US" sz="2400" dirty="0" smtClean="0">
                <a:latin typeface="Bookman Old Style" pitchFamily="18" charset="0"/>
              </a:rPr>
              <a:t>is the process by which lands that were previously outside of the urban environment become urbanized, as people and businesses from the city move to these spaces.</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2012 John Wiley &amp; Sons, Inc. All rights reserved.</a:t>
            </a:r>
            <a:endParaRPr lang="en-US"/>
          </a:p>
        </p:txBody>
      </p:sp>
      <p:pic>
        <p:nvPicPr>
          <p:cNvPr id="3" name="Picture 2"/>
          <p:cNvPicPr>
            <a:picLocks noChangeAspect="1"/>
          </p:cNvPicPr>
          <p:nvPr/>
        </p:nvPicPr>
        <p:blipFill>
          <a:blip r:embed="rId2"/>
          <a:stretch>
            <a:fillRect/>
          </a:stretch>
        </p:blipFill>
        <p:spPr>
          <a:xfrm>
            <a:off x="1371600" y="381000"/>
            <a:ext cx="6281737" cy="5776822"/>
          </a:xfrm>
          <a:prstGeom prst="rect">
            <a:avLst/>
          </a:prstGeom>
        </p:spPr>
      </p:pic>
    </p:spTree>
    <p:extLst>
      <p:ext uri="{BB962C8B-B14F-4D97-AF65-F5344CB8AC3E}">
        <p14:creationId xmlns:p14="http://schemas.microsoft.com/office/powerpoint/2010/main" val="3849576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10"/>
          <p:cNvSpPr txBox="1">
            <a:spLocks noChangeArrowheads="1"/>
          </p:cNvSpPr>
          <p:nvPr/>
        </p:nvSpPr>
        <p:spPr bwMode="auto">
          <a:xfrm>
            <a:off x="457200" y="1450975"/>
            <a:ext cx="8458200" cy="4832350"/>
          </a:xfrm>
          <a:prstGeom prst="rect">
            <a:avLst/>
          </a:prstGeom>
          <a:noFill/>
          <a:ln w="9525">
            <a:noFill/>
            <a:miter lim="800000"/>
            <a:headEnd/>
            <a:tailEnd/>
          </a:ln>
        </p:spPr>
        <p:txBody>
          <a:bodyPr>
            <a:spAutoFit/>
          </a:bodyPr>
          <a:lstStyle/>
          <a:p>
            <a:pPr marL="457200" indent="-457200">
              <a:buFont typeface="Arial" charset="0"/>
              <a:buChar char="•"/>
            </a:pPr>
            <a:r>
              <a:rPr lang="en-US" sz="2800" dirty="0">
                <a:latin typeface="Bookman Old Style" pitchFamily="18" charset="0"/>
              </a:rPr>
              <a:t>P.O. Muller: </a:t>
            </a:r>
            <a:r>
              <a:rPr lang="en-US" sz="2800" i="1" dirty="0">
                <a:latin typeface="Bookman Old Style" pitchFamily="18" charset="0"/>
              </a:rPr>
              <a:t>Contemporary Suburban America </a:t>
            </a:r>
            <a:r>
              <a:rPr lang="en-US" sz="2800" dirty="0">
                <a:latin typeface="Bookman Old Style" pitchFamily="18" charset="0"/>
              </a:rPr>
              <a:t>(1981</a:t>
            </a:r>
            <a:r>
              <a:rPr lang="en-US" sz="2800" dirty="0" smtClean="0">
                <a:latin typeface="Bookman Old Style" pitchFamily="18" charset="0"/>
              </a:rPr>
              <a:t>):</a:t>
            </a:r>
            <a:endParaRPr lang="en-US" sz="2800" dirty="0">
              <a:latin typeface="Bookman Old Style" pitchFamily="18" charset="0"/>
            </a:endParaRPr>
          </a:p>
          <a:p>
            <a:pPr marL="914400" lvl="1" indent="-457200">
              <a:buFont typeface="Arial" charset="0"/>
              <a:buChar char="•"/>
            </a:pPr>
            <a:r>
              <a:rPr lang="en-US" sz="2800" dirty="0">
                <a:latin typeface="Bookman Old Style" pitchFamily="18" charset="0"/>
              </a:rPr>
              <a:t>Found suburban cities ready to compete with the central city for leading urban economic </a:t>
            </a:r>
            <a:r>
              <a:rPr lang="en-US" sz="2800" dirty="0" smtClean="0">
                <a:latin typeface="Bookman Old Style" pitchFamily="18" charset="0"/>
              </a:rPr>
              <a:t>activities.</a:t>
            </a:r>
            <a:endParaRPr lang="en-US" sz="2800" dirty="0">
              <a:latin typeface="Bookman Old Style" pitchFamily="18" charset="0"/>
            </a:endParaRPr>
          </a:p>
          <a:p>
            <a:pPr marL="457200" indent="-457200">
              <a:buFont typeface="Arial" charset="0"/>
              <a:buChar char="•"/>
            </a:pPr>
            <a:r>
              <a:rPr lang="en-US" sz="2800" dirty="0">
                <a:latin typeface="Bookman Old Style" pitchFamily="18" charset="0"/>
              </a:rPr>
              <a:t>In addition to expanding residential zones, the process of suburbanization rapidly creates distinct urban regions complete with industrial, commercial, and educational </a:t>
            </a:r>
            <a:r>
              <a:rPr lang="en-US" sz="2800" dirty="0" smtClean="0">
                <a:latin typeface="Bookman Old Style" pitchFamily="18" charset="0"/>
              </a:rPr>
              <a:t>components.</a:t>
            </a:r>
            <a:endParaRPr lang="en-US" sz="2800" dirty="0"/>
          </a:p>
          <a:p>
            <a:pPr marL="457200" indent="-457200">
              <a:buFont typeface="Arial" charset="0"/>
              <a:buChar char="•"/>
            </a:pPr>
            <a:endParaRPr lang="en-US" sz="2800" dirty="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itle 1"/>
          <p:cNvSpPr>
            <a:spLocks noGrp="1"/>
          </p:cNvSpPr>
          <p:nvPr>
            <p:ph type="title"/>
          </p:nvPr>
        </p:nvSpPr>
        <p:spPr>
          <a:xfrm>
            <a:off x="457200" y="274638"/>
            <a:ext cx="8229600" cy="1143000"/>
          </a:xfrm>
        </p:spPr>
        <p:txBody>
          <a:bodyPr/>
          <a:lstStyle/>
          <a:p>
            <a:pPr algn="l" eaLnBrk="1" hangingPunct="1"/>
            <a:r>
              <a:rPr lang="en-US" sz="3200" b="1" dirty="0" smtClean="0">
                <a:latin typeface="Bookman Old Style" pitchFamily="18" charset="0"/>
              </a:rPr>
              <a:t>Functional Zones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457200" y="1066800"/>
            <a:ext cx="8382000" cy="5029200"/>
          </a:xfrm>
        </p:spPr>
        <p:txBody>
          <a:bodyPr/>
          <a:lstStyle/>
          <a:p>
            <a:pPr eaLnBrk="1" hangingPunct="1">
              <a:defRPr/>
            </a:pPr>
            <a:endParaRPr lang="en-US" sz="2400" dirty="0" smtClean="0">
              <a:latin typeface="Bookman Old Style" pitchFamily="18" charset="0"/>
            </a:endParaRPr>
          </a:p>
          <a:p>
            <a:pPr eaLnBrk="1" hangingPunct="1">
              <a:defRPr/>
            </a:pPr>
            <a:r>
              <a:rPr lang="en-US" sz="2400" dirty="0" smtClean="0">
                <a:latin typeface="Bookman Old Style" pitchFamily="18" charset="0"/>
              </a:rPr>
              <a:t>The </a:t>
            </a:r>
            <a:r>
              <a:rPr lang="en-US" sz="2400" b="1" dirty="0" smtClean="0">
                <a:latin typeface="Bookman Old Style" pitchFamily="18" charset="0"/>
              </a:rPr>
              <a:t>site </a:t>
            </a:r>
            <a:r>
              <a:rPr lang="en-US" sz="2400" dirty="0">
                <a:latin typeface="Bookman Old Style" pitchFamily="18" charset="0"/>
              </a:rPr>
              <a:t>of a city is its absolute location, often chosen for </a:t>
            </a:r>
            <a:r>
              <a:rPr lang="en-US" sz="2400" dirty="0" smtClean="0">
                <a:latin typeface="Bookman Old Style" pitchFamily="18" charset="0"/>
              </a:rPr>
              <a:t>its advantages </a:t>
            </a:r>
            <a:r>
              <a:rPr lang="en-US" sz="2400" dirty="0">
                <a:latin typeface="Bookman Old Style" pitchFamily="18" charset="0"/>
              </a:rPr>
              <a:t>in trade or defense, or as a center for </a:t>
            </a:r>
            <a:r>
              <a:rPr lang="en-US" sz="2400" dirty="0" smtClean="0">
                <a:latin typeface="Bookman Old Style" pitchFamily="18" charset="0"/>
              </a:rPr>
              <a:t>religious practice.</a:t>
            </a:r>
            <a:endParaRPr lang="en-US" sz="2400" dirty="0">
              <a:latin typeface="Bookman Old Style" pitchFamily="18" charset="0"/>
            </a:endParaRPr>
          </a:p>
          <a:p>
            <a:pPr eaLnBrk="1" hangingPunct="1">
              <a:defRPr/>
            </a:pPr>
            <a:endParaRPr lang="en-US" sz="2400" dirty="0" smtClean="0">
              <a:latin typeface="Bookman Old Style" pitchFamily="18" charset="0"/>
            </a:endParaRPr>
          </a:p>
          <a:p>
            <a:pPr eaLnBrk="1" hangingPunct="1">
              <a:defRPr/>
            </a:pPr>
            <a:r>
              <a:rPr lang="en-US" sz="2400" dirty="0" smtClean="0">
                <a:latin typeface="Bookman Old Style" pitchFamily="18" charset="0"/>
              </a:rPr>
              <a:t>The </a:t>
            </a:r>
            <a:r>
              <a:rPr lang="en-US" sz="2400" b="1" dirty="0">
                <a:latin typeface="Bookman Old Style" pitchFamily="18" charset="0"/>
              </a:rPr>
              <a:t>situation </a:t>
            </a:r>
            <a:r>
              <a:rPr lang="en-US" sz="2400" dirty="0">
                <a:latin typeface="Bookman Old Style" pitchFamily="18" charset="0"/>
              </a:rPr>
              <a:t>of a city is based on its role in </a:t>
            </a:r>
            <a:r>
              <a:rPr lang="en-US" sz="2400" dirty="0" smtClean="0">
                <a:latin typeface="Bookman Old Style" pitchFamily="18" charset="0"/>
              </a:rPr>
              <a:t>the larger</a:t>
            </a:r>
            <a:r>
              <a:rPr lang="en-US" sz="2400" dirty="0">
                <a:latin typeface="Bookman Old Style" pitchFamily="18" charset="0"/>
              </a:rPr>
              <a:t>, surrounding </a:t>
            </a:r>
            <a:r>
              <a:rPr lang="en-US" sz="2400" dirty="0" smtClean="0">
                <a:latin typeface="Bookman Old Style" pitchFamily="18" charset="0"/>
              </a:rPr>
              <a:t>context:</a:t>
            </a:r>
          </a:p>
          <a:p>
            <a:pPr lvl="1" eaLnBrk="1" hangingPunct="1">
              <a:buFont typeface="Arial"/>
              <a:buChar char="•"/>
              <a:defRPr/>
            </a:pPr>
            <a:endParaRPr lang="en-US" sz="2400" dirty="0" smtClean="0">
              <a:latin typeface="Bookman Old Style" pitchFamily="18" charset="0"/>
            </a:endParaRPr>
          </a:p>
          <a:p>
            <a:pPr lvl="1" eaLnBrk="1" hangingPunct="1">
              <a:buFont typeface="Arial"/>
              <a:buChar char="•"/>
              <a:defRPr/>
            </a:pPr>
            <a:r>
              <a:rPr lang="en-US" sz="2400" dirty="0" smtClean="0">
                <a:latin typeface="Bookman Old Style" pitchFamily="18" charset="0"/>
              </a:rPr>
              <a:t>A </a:t>
            </a:r>
            <a:r>
              <a:rPr lang="en-US" sz="2400" dirty="0" smtClean="0">
                <a:latin typeface="Bookman Old Style" pitchFamily="18" charset="0"/>
              </a:rPr>
              <a:t>city’s </a:t>
            </a:r>
            <a:r>
              <a:rPr lang="en-US" sz="2400" b="1" dirty="0" smtClean="0">
                <a:latin typeface="Bookman Old Style" pitchFamily="18" charset="0"/>
              </a:rPr>
              <a:t>situation </a:t>
            </a:r>
            <a:r>
              <a:rPr lang="en-US" sz="2400" dirty="0" smtClean="0">
                <a:latin typeface="Bookman Old Style" pitchFamily="18" charset="0"/>
              </a:rPr>
              <a:t>changes with times.</a:t>
            </a:r>
          </a:p>
          <a:p>
            <a:pPr lvl="1" eaLnBrk="1" hangingPunct="1">
              <a:buFont typeface="Arial"/>
              <a:buChar char="•"/>
              <a:defRPr/>
            </a:pPr>
            <a:endParaRPr lang="en-US" sz="2400" dirty="0" smtClean="0">
              <a:latin typeface="Bookman Old Style" pitchFamily="18" charset="0"/>
            </a:endParaRPr>
          </a:p>
          <a:p>
            <a:pPr lvl="1" eaLnBrk="1" hangingPunct="1">
              <a:buFont typeface="Arial"/>
              <a:buChar char="•"/>
              <a:defRPr/>
            </a:pPr>
            <a:r>
              <a:rPr lang="en-US" sz="2400" dirty="0" smtClean="0">
                <a:latin typeface="Bookman Old Style" pitchFamily="18" charset="0"/>
              </a:rPr>
              <a:t>Ex</a:t>
            </a:r>
            <a:r>
              <a:rPr lang="en-US" sz="2400" dirty="0" smtClean="0">
                <a:latin typeface="Bookman Old Style" pitchFamily="18" charset="0"/>
              </a:rPr>
              <a:t>.: Rome becoming the center of the Roman Catholic Church.</a:t>
            </a:r>
          </a:p>
          <a:p>
            <a:pPr marL="0" indent="0" eaLnBrk="1" hangingPunct="1">
              <a:buFont typeface="Arial" charset="0"/>
              <a:buNone/>
              <a:defRPr/>
            </a:pPr>
            <a:endParaRPr lang="en-US" sz="2400" dirty="0" smtClean="0">
              <a:latin typeface="Bookman Old Style" pitchFamily="18" charset="0"/>
            </a:endParaRPr>
          </a:p>
          <a:p>
            <a:pPr marL="0" indent="0" eaLnBrk="1" hangingPunct="1">
              <a:buFont typeface="Arial" charset="0"/>
              <a:buNone/>
              <a:defRPr/>
            </a:pPr>
            <a:endParaRPr lang="en-US" sz="2400" dirty="0" smtClean="0">
              <a:latin typeface="Bookman Old Style" pitchFamily="18" charset="0"/>
            </a:endParaRPr>
          </a:p>
        </p:txBody>
      </p:sp>
      <p:sp>
        <p:nvSpPr>
          <p:cNvPr id="39938" name="TextBox 1"/>
          <p:cNvSpPr txBox="1">
            <a:spLocks noChangeArrowheads="1"/>
          </p:cNvSpPr>
          <p:nvPr/>
        </p:nvSpPr>
        <p:spPr bwMode="auto">
          <a:xfrm>
            <a:off x="2393324" y="377537"/>
            <a:ext cx="6629400" cy="584776"/>
          </a:xfrm>
          <a:prstGeom prst="rect">
            <a:avLst/>
          </a:prstGeom>
          <a:noFill/>
          <a:ln w="9525">
            <a:noFill/>
            <a:miter lim="800000"/>
            <a:headEnd/>
            <a:tailEnd/>
          </a:ln>
        </p:spPr>
        <p:txBody>
          <a:bodyPr wrap="square">
            <a:spAutoFit/>
          </a:bodyPr>
          <a:lstStyle/>
          <a:p>
            <a:r>
              <a:rPr lang="en-US" sz="3200" b="1" dirty="0" smtClean="0">
                <a:latin typeface="Bookman Old Style" pitchFamily="18" charset="0"/>
              </a:rPr>
              <a:t>Site and Situation</a:t>
            </a:r>
            <a:endParaRPr lang="en-US" sz="3200" b="1"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p:cNvSpPr>
          <p:nvPr>
            <p:ph type="title"/>
          </p:nvPr>
        </p:nvSpPr>
        <p:spPr>
          <a:xfrm>
            <a:off x="457200" y="304800"/>
            <a:ext cx="8229600" cy="1143000"/>
          </a:xfrm>
        </p:spPr>
        <p:txBody>
          <a:bodyPr/>
          <a:lstStyle/>
          <a:p>
            <a:pPr algn="l" eaLnBrk="1" hangingPunct="1"/>
            <a:r>
              <a:rPr lang="en-US" sz="3200" b="1" dirty="0" smtClean="0">
                <a:latin typeface="Bookman Old Style" pitchFamily="18" charset="0"/>
              </a:rPr>
              <a:t>Modeling the North American City</a:t>
            </a:r>
          </a:p>
        </p:txBody>
      </p:sp>
      <p:sp>
        <p:nvSpPr>
          <p:cNvPr id="5" name="Content Placeholder 4"/>
          <p:cNvSpPr>
            <a:spLocks noGrp="1"/>
          </p:cNvSpPr>
          <p:nvPr>
            <p:ph idx="1"/>
          </p:nvPr>
        </p:nvSpPr>
        <p:spPr>
          <a:xfrm>
            <a:off x="457200" y="1401762"/>
            <a:ext cx="8382000" cy="6400800"/>
          </a:xfrm>
        </p:spPr>
        <p:txBody>
          <a:bodyPr/>
          <a:lstStyle/>
          <a:p>
            <a:pPr eaLnBrk="1" hangingPunct="1"/>
            <a:r>
              <a:rPr lang="en-US" sz="2400" b="1" dirty="0" smtClean="0">
                <a:latin typeface="Bookman Old Style" pitchFamily="18" charset="0"/>
              </a:rPr>
              <a:t>Concentric zone model:  </a:t>
            </a:r>
            <a:r>
              <a:rPr lang="en-US" sz="2400" dirty="0" smtClean="0">
                <a:latin typeface="Bookman Old Style" pitchFamily="18" charset="0"/>
              </a:rPr>
              <a:t>resulted from sociologist Ernest Burgess’s study of Chicago in the 1920s. Burgess’s model divides the city into five concentric zones, defined by their function:</a:t>
            </a:r>
            <a:endParaRPr lang="en-US" sz="2000" dirty="0" smtClean="0">
              <a:latin typeface="Bookman Old Style" pitchFamily="18" charset="0"/>
            </a:endParaRPr>
          </a:p>
          <a:p>
            <a:pPr marL="800100" lvl="1" indent="-342900" eaLnBrk="1" hangingPunct="1">
              <a:buFont typeface="Arial" charset="0"/>
              <a:buAutoNum type="arabicPeriod"/>
            </a:pPr>
            <a:r>
              <a:rPr lang="en-US" sz="2400" dirty="0" smtClean="0">
                <a:latin typeface="Bookman Old Style" pitchFamily="18" charset="0"/>
              </a:rPr>
              <a:t>CBD is itself subdivided into several </a:t>
            </a:r>
            <a:r>
              <a:rPr lang="en-US" sz="2400" dirty="0" err="1" smtClean="0">
                <a:latin typeface="Bookman Old Style" pitchFamily="18" charset="0"/>
              </a:rPr>
              <a:t>subdistricts</a:t>
            </a:r>
            <a:r>
              <a:rPr lang="en-US" sz="2400" dirty="0" smtClean="0">
                <a:latin typeface="Bookman Old Style" pitchFamily="18" charset="0"/>
              </a:rPr>
              <a:t>.</a:t>
            </a:r>
          </a:p>
          <a:p>
            <a:pPr marL="800100" lvl="1" indent="-342900" eaLnBrk="1" hangingPunct="1">
              <a:buFont typeface="Arial" charset="0"/>
              <a:buAutoNum type="arabicPeriod"/>
            </a:pPr>
            <a:r>
              <a:rPr lang="en-US" sz="2400" dirty="0" smtClean="0">
                <a:latin typeface="Bookman Old Style" pitchFamily="18" charset="0"/>
              </a:rPr>
              <a:t>Zone of transition is characterized by residential deterioration and encroachment by business and light manufacturing. </a:t>
            </a:r>
          </a:p>
          <a:p>
            <a:pPr marL="800100" lvl="1" indent="-342900" eaLnBrk="1" hangingPunct="1">
              <a:buFont typeface="Arial" charset="0"/>
              <a:buAutoNum type="arabicPeriod"/>
            </a:pPr>
            <a:r>
              <a:rPr lang="en-US" sz="2400" dirty="0" smtClean="0">
                <a:latin typeface="Bookman Old Style" pitchFamily="18" charset="0"/>
              </a:rPr>
              <a:t>Zone 3 is a ring of closely spaced but adequate homes occupied by the blue-collar labor force.</a:t>
            </a:r>
          </a:p>
          <a:p>
            <a:pPr marL="800100" lvl="1" indent="-342900" eaLnBrk="1" hangingPunct="1">
              <a:buFont typeface="Arial" charset="0"/>
              <a:buAutoNum type="arabicPeriod"/>
            </a:pPr>
            <a:r>
              <a:rPr lang="en-US" sz="2400" dirty="0" smtClean="0">
                <a:latin typeface="Bookman Old Style" pitchFamily="18" charset="0"/>
              </a:rPr>
              <a:t>Zone 4 consists of middle-class residences.</a:t>
            </a:r>
          </a:p>
          <a:p>
            <a:pPr marL="800100" lvl="1" indent="-342900" eaLnBrk="1" hangingPunct="1">
              <a:buFont typeface="Arial" charset="0"/>
              <a:buAutoNum type="arabicPeriod"/>
            </a:pPr>
            <a:r>
              <a:rPr lang="en-US" sz="2400" dirty="0" smtClean="0">
                <a:latin typeface="Bookman Old Style" pitchFamily="18" charset="0"/>
              </a:rPr>
              <a:t>Zone 5 is the suburban ring.</a:t>
            </a:r>
          </a:p>
          <a:p>
            <a:pPr eaLnBrk="1" hangingPunct="1">
              <a:buFont typeface="Arial" charset="0"/>
              <a:buNone/>
            </a:pPr>
            <a:endParaRPr lang="en-US" sz="2800"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2012 John Wiley &amp; Sons, Inc. All rights reserved.</a:t>
            </a:r>
            <a:endParaRPr lang="en-US"/>
          </a:p>
        </p:txBody>
      </p:sp>
      <p:pic>
        <p:nvPicPr>
          <p:cNvPr id="3" name="Picture 2"/>
          <p:cNvPicPr>
            <a:picLocks noChangeAspect="1"/>
          </p:cNvPicPr>
          <p:nvPr/>
        </p:nvPicPr>
        <p:blipFill>
          <a:blip r:embed="rId2"/>
          <a:stretch>
            <a:fillRect/>
          </a:stretch>
        </p:blipFill>
        <p:spPr>
          <a:xfrm>
            <a:off x="-397" y="1261684"/>
            <a:ext cx="9144793" cy="4334632"/>
          </a:xfrm>
          <a:prstGeom prst="rect">
            <a:avLst/>
          </a:prstGeom>
        </p:spPr>
      </p:pic>
    </p:spTree>
    <p:extLst>
      <p:ext uri="{BB962C8B-B14F-4D97-AF65-F5344CB8AC3E}">
        <p14:creationId xmlns:p14="http://schemas.microsoft.com/office/powerpoint/2010/main" val="3995563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953000"/>
          </a:xfrm>
        </p:spPr>
        <p:txBody>
          <a:bodyPr/>
          <a:lstStyle/>
          <a:p>
            <a:pPr eaLnBrk="1" hangingPunct="1"/>
            <a:r>
              <a:rPr lang="en-US" sz="2800" dirty="0" smtClean="0">
                <a:latin typeface="Bookman Old Style" pitchFamily="18" charset="0"/>
              </a:rPr>
              <a:t>Homer Hoyt: Sector model</a:t>
            </a:r>
          </a:p>
          <a:p>
            <a:pPr eaLnBrk="1" hangingPunct="1"/>
            <a:r>
              <a:rPr lang="en-US" sz="2800" dirty="0" smtClean="0">
                <a:latin typeface="Bookman Old Style" pitchFamily="18" charset="0"/>
              </a:rPr>
              <a:t>The city grows outward from the center, so a low-rent area could extend all the way from the CBD to the city’s outer edge, creating zones that are shaped like a piece of pie.</a:t>
            </a:r>
          </a:p>
          <a:p>
            <a:pPr eaLnBrk="1" hangingPunct="1"/>
            <a:r>
              <a:rPr lang="en-US" sz="2800" dirty="0" smtClean="0">
                <a:latin typeface="Bookman Old Style" pitchFamily="18" charset="0"/>
              </a:rPr>
              <a:t>The pie-shaped pieces describe the high-rent residential, intermediate rent residential, low-rent residential, education and recreation, transportation, and industrial sectors.</a:t>
            </a:r>
          </a:p>
          <a:p>
            <a:pPr eaLnBrk="1" hangingPunct="1">
              <a:buFont typeface="Arial" charset="0"/>
              <a:buNone/>
            </a:pPr>
            <a:endParaRPr lang="en-US"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Title 3"/>
          <p:cNvSpPr>
            <a:spLocks noGrp="1"/>
          </p:cNvSpPr>
          <p:nvPr>
            <p:ph type="title"/>
          </p:nvPr>
        </p:nvSpPr>
        <p:spPr>
          <a:xfrm>
            <a:off x="457200" y="274638"/>
            <a:ext cx="8229600" cy="1143000"/>
          </a:xfrm>
        </p:spPr>
        <p:txBody>
          <a:bodyPr/>
          <a:lstStyle/>
          <a:p>
            <a:pPr algn="l" eaLnBrk="1" hangingPunct="1"/>
            <a:r>
              <a:rPr lang="en-US" sz="3200" b="1" dirty="0" smtClean="0">
                <a:latin typeface="Bookman Old Style" pitchFamily="18" charset="0"/>
              </a:rPr>
              <a:t>Modeling the North American City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2012 John Wiley &amp; Sons, Inc. All rights reserved.</a:t>
            </a:r>
            <a:endParaRPr lang="en-US"/>
          </a:p>
        </p:txBody>
      </p:sp>
      <p:pic>
        <p:nvPicPr>
          <p:cNvPr id="3" name="Picture 2"/>
          <p:cNvPicPr>
            <a:picLocks noChangeAspect="1"/>
          </p:cNvPicPr>
          <p:nvPr/>
        </p:nvPicPr>
        <p:blipFill>
          <a:blip r:embed="rId2"/>
          <a:stretch>
            <a:fillRect/>
          </a:stretch>
        </p:blipFill>
        <p:spPr>
          <a:xfrm>
            <a:off x="304430" y="1078788"/>
            <a:ext cx="8535140" cy="4700423"/>
          </a:xfrm>
          <a:prstGeom prst="rect">
            <a:avLst/>
          </a:prstGeom>
        </p:spPr>
      </p:pic>
    </p:spTree>
    <p:extLst>
      <p:ext uri="{BB962C8B-B14F-4D97-AF65-F5344CB8AC3E}">
        <p14:creationId xmlns:p14="http://schemas.microsoft.com/office/powerpoint/2010/main" val="1148308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Multi-Nuclear Model</a:t>
            </a:r>
            <a:endParaRPr lang="en-US" dirty="0"/>
          </a:p>
        </p:txBody>
      </p:sp>
      <p:sp>
        <p:nvSpPr>
          <p:cNvPr id="3" name="Content Placeholder 2"/>
          <p:cNvSpPr>
            <a:spLocks noGrp="1"/>
          </p:cNvSpPr>
          <p:nvPr>
            <p:ph idx="1"/>
          </p:nvPr>
        </p:nvSpPr>
        <p:spPr/>
        <p:txBody>
          <a:bodyPr/>
          <a:lstStyle/>
          <a:p>
            <a:r>
              <a:rPr lang="en-US" dirty="0"/>
              <a:t>Suggested by Chauncey Harris and Edward Ullman in 1945</a:t>
            </a:r>
          </a:p>
          <a:p>
            <a:r>
              <a:rPr lang="en-US" dirty="0"/>
              <a:t>Maintained a city developed with </a:t>
            </a:r>
            <a:r>
              <a:rPr lang="en-US" u="sng" dirty="0">
                <a:solidFill>
                  <a:srgbClr val="FF0000"/>
                </a:solidFill>
              </a:rPr>
              <a:t>equal intensity</a:t>
            </a:r>
            <a:r>
              <a:rPr lang="en-US" dirty="0"/>
              <a:t> around various points </a:t>
            </a:r>
          </a:p>
          <a:p>
            <a:r>
              <a:rPr lang="en-US" dirty="0"/>
              <a:t>The CBD was not the sole generator of change</a:t>
            </a:r>
          </a:p>
          <a:p>
            <a:endParaRPr lang="en-US" dirty="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extLst>
      <p:ext uri="{BB962C8B-B14F-4D97-AF65-F5344CB8AC3E}">
        <p14:creationId xmlns:p14="http://schemas.microsoft.com/office/powerpoint/2010/main" val="34674533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Multi-Nuclear Model</a:t>
            </a:r>
            <a:endParaRPr lang="en-US" dirty="0"/>
          </a:p>
        </p:txBody>
      </p:sp>
      <p:sp>
        <p:nvSpPr>
          <p:cNvPr id="3" name="Content Placeholder 2"/>
          <p:cNvSpPr>
            <a:spLocks noGrp="1"/>
          </p:cNvSpPr>
          <p:nvPr>
            <p:ph idx="1"/>
          </p:nvPr>
        </p:nvSpPr>
        <p:spPr/>
        <p:txBody>
          <a:bodyPr/>
          <a:lstStyle/>
          <a:p>
            <a:r>
              <a:rPr lang="en-US" dirty="0"/>
              <a:t>Equal weight must be given to:</a:t>
            </a:r>
          </a:p>
          <a:p>
            <a:r>
              <a:rPr lang="en-US" dirty="0"/>
              <a:t>An old community on city outskirts around which new suburbs clustered</a:t>
            </a:r>
          </a:p>
          <a:p>
            <a:r>
              <a:rPr lang="en-US" dirty="0"/>
              <a:t>An industrial district that grew from an original waterfront location</a:t>
            </a:r>
          </a:p>
          <a:p>
            <a:r>
              <a:rPr lang="en-US" dirty="0"/>
              <a:t>Low-income area that began because of some social stigma attached to site</a:t>
            </a:r>
          </a:p>
          <a:p>
            <a:endParaRPr lang="en-US" dirty="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extLst>
      <p:ext uri="{BB962C8B-B14F-4D97-AF65-F5344CB8AC3E}">
        <p14:creationId xmlns:p14="http://schemas.microsoft.com/office/powerpoint/2010/main" val="3336445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2012 John Wiley &amp; Sons, Inc. All rights reserved.</a:t>
            </a:r>
            <a:endParaRPr lang="en-US"/>
          </a:p>
        </p:txBody>
      </p:sp>
      <p:pic>
        <p:nvPicPr>
          <p:cNvPr id="3" name="Picture 2"/>
          <p:cNvPicPr>
            <a:picLocks noChangeAspect="1"/>
          </p:cNvPicPr>
          <p:nvPr/>
        </p:nvPicPr>
        <p:blipFill>
          <a:blip r:embed="rId2"/>
          <a:stretch>
            <a:fillRect/>
          </a:stretch>
        </p:blipFill>
        <p:spPr>
          <a:xfrm>
            <a:off x="-399" y="1981200"/>
            <a:ext cx="9144793" cy="3761558"/>
          </a:xfrm>
          <a:prstGeom prst="rect">
            <a:avLst/>
          </a:prstGeom>
        </p:spPr>
      </p:pic>
      <p:pic>
        <p:nvPicPr>
          <p:cNvPr id="4" name="Picture 3"/>
          <p:cNvPicPr>
            <a:picLocks noChangeAspect="1"/>
          </p:cNvPicPr>
          <p:nvPr/>
        </p:nvPicPr>
        <p:blipFill>
          <a:blip r:embed="rId3"/>
          <a:stretch>
            <a:fillRect/>
          </a:stretch>
        </p:blipFill>
        <p:spPr>
          <a:xfrm>
            <a:off x="456842" y="152400"/>
            <a:ext cx="8230313" cy="1243692"/>
          </a:xfrm>
          <a:prstGeom prst="rect">
            <a:avLst/>
          </a:prstGeom>
        </p:spPr>
      </p:pic>
    </p:spTree>
    <p:extLst>
      <p:ext uri="{BB962C8B-B14F-4D97-AF65-F5344CB8AC3E}">
        <p14:creationId xmlns:p14="http://schemas.microsoft.com/office/powerpoint/2010/main" val="3896349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47800"/>
            <a:ext cx="8458200" cy="4648200"/>
          </a:xfrm>
        </p:spPr>
        <p:txBody>
          <a:bodyPr/>
          <a:lstStyle/>
          <a:p>
            <a:pPr eaLnBrk="1" hangingPunct="1">
              <a:defRPr/>
            </a:pPr>
            <a:r>
              <a:rPr lang="en-US" sz="2800" dirty="0" smtClean="0">
                <a:latin typeface="Bookman Old Style" pitchFamily="18" charset="0"/>
              </a:rPr>
              <a:t>Chauncy</a:t>
            </a:r>
            <a:r>
              <a:rPr lang="en-US" sz="2800" dirty="0">
                <a:latin typeface="Bookman Old Style" pitchFamily="18" charset="0"/>
              </a:rPr>
              <a:t> </a:t>
            </a:r>
            <a:r>
              <a:rPr lang="en-US" sz="2800" dirty="0" smtClean="0">
                <a:latin typeface="Bookman Old Style" pitchFamily="18" charset="0"/>
              </a:rPr>
              <a:t>Harris </a:t>
            </a:r>
            <a:r>
              <a:rPr lang="en-US" sz="2800" dirty="0">
                <a:latin typeface="Bookman Old Style" pitchFamily="18" charset="0"/>
              </a:rPr>
              <a:t>and Edward </a:t>
            </a:r>
            <a:r>
              <a:rPr lang="en-US" sz="2800" dirty="0" smtClean="0">
                <a:latin typeface="Bookman Old Style" pitchFamily="18" charset="0"/>
              </a:rPr>
              <a:t>Ullman: multiple nuclei model</a:t>
            </a:r>
          </a:p>
          <a:p>
            <a:pPr eaLnBrk="1" hangingPunct="1">
              <a:defRPr/>
            </a:pPr>
            <a:r>
              <a:rPr lang="en-US" sz="2800" dirty="0" smtClean="0">
                <a:latin typeface="Bookman Old Style" pitchFamily="18" charset="0"/>
              </a:rPr>
              <a:t>This model </a:t>
            </a:r>
            <a:r>
              <a:rPr lang="en-US" sz="2800" dirty="0">
                <a:latin typeface="Bookman Old Style" pitchFamily="18" charset="0"/>
              </a:rPr>
              <a:t>recognizes that the CBD </a:t>
            </a:r>
            <a:r>
              <a:rPr lang="en-US" sz="2800" dirty="0" smtClean="0">
                <a:latin typeface="Bookman Old Style" pitchFamily="18" charset="0"/>
              </a:rPr>
              <a:t>was losing </a:t>
            </a:r>
            <a:r>
              <a:rPr lang="en-US" sz="2800" dirty="0">
                <a:latin typeface="Bookman Old Style" pitchFamily="18" charset="0"/>
              </a:rPr>
              <a:t>its dominant position as the </a:t>
            </a:r>
            <a:r>
              <a:rPr lang="en-US" sz="2800" dirty="0" smtClean="0">
                <a:latin typeface="Bookman Old Style" pitchFamily="18" charset="0"/>
              </a:rPr>
              <a:t>single nucleus </a:t>
            </a:r>
            <a:r>
              <a:rPr lang="en-US" sz="2800" dirty="0">
                <a:latin typeface="Bookman Old Style" pitchFamily="18" charset="0"/>
              </a:rPr>
              <a:t>of </a:t>
            </a:r>
            <a:r>
              <a:rPr lang="en-US" sz="2800" dirty="0" smtClean="0">
                <a:latin typeface="Bookman Old Style" pitchFamily="18" charset="0"/>
              </a:rPr>
              <a:t>the urban </a:t>
            </a:r>
            <a:r>
              <a:rPr lang="en-US" sz="2800" dirty="0">
                <a:latin typeface="Bookman Old Style" pitchFamily="18" charset="0"/>
              </a:rPr>
              <a:t>area</a:t>
            </a:r>
            <a:r>
              <a:rPr lang="en-US" sz="2800" dirty="0" smtClean="0">
                <a:latin typeface="Bookman Old Style" pitchFamily="18" charset="0"/>
              </a:rPr>
              <a:t>.</a:t>
            </a:r>
          </a:p>
          <a:p>
            <a:pPr eaLnBrk="1" hangingPunct="1">
              <a:defRPr/>
            </a:pPr>
            <a:r>
              <a:rPr lang="en-US" sz="2800" b="1" dirty="0">
                <a:latin typeface="Bookman Old Style" pitchFamily="18" charset="0"/>
              </a:rPr>
              <a:t>Edge cities</a:t>
            </a:r>
            <a:r>
              <a:rPr lang="en-US" sz="2800" dirty="0">
                <a:latin typeface="Bookman Old Style" pitchFamily="18" charset="0"/>
              </a:rPr>
              <a:t>: </a:t>
            </a:r>
            <a:r>
              <a:rPr lang="en-US" sz="2800" dirty="0" smtClean="0">
                <a:latin typeface="Bookman Old Style" pitchFamily="18" charset="0"/>
              </a:rPr>
              <a:t>Suburban downtowns developed </a:t>
            </a:r>
            <a:r>
              <a:rPr lang="en-US" sz="2800" dirty="0">
                <a:latin typeface="Bookman Old Style" pitchFamily="18" charset="0"/>
              </a:rPr>
              <a:t>mainly around big regional shopping </a:t>
            </a:r>
            <a:r>
              <a:rPr lang="en-US" sz="2800" dirty="0" smtClean="0">
                <a:latin typeface="Bookman Old Style" pitchFamily="18" charset="0"/>
              </a:rPr>
              <a:t>centers; they attracted </a:t>
            </a:r>
            <a:r>
              <a:rPr lang="en-US" sz="2800" dirty="0">
                <a:latin typeface="Bookman Old Style" pitchFamily="18" charset="0"/>
              </a:rPr>
              <a:t>industrial parks, office complexes, hotels, restaurants, </a:t>
            </a:r>
            <a:r>
              <a:rPr lang="en-US" sz="2800" dirty="0" smtClean="0">
                <a:latin typeface="Bookman Old Style" pitchFamily="18" charset="0"/>
              </a:rPr>
              <a:t>enter-</a:t>
            </a:r>
            <a:r>
              <a:rPr lang="en-US" sz="2800" dirty="0" err="1" smtClean="0">
                <a:latin typeface="Bookman Old Style" pitchFamily="18" charset="0"/>
              </a:rPr>
              <a:t>tainment</a:t>
            </a:r>
            <a:r>
              <a:rPr lang="en-US" sz="2800" dirty="0" smtClean="0">
                <a:latin typeface="Bookman Old Style" pitchFamily="18" charset="0"/>
              </a:rPr>
              <a:t> </a:t>
            </a:r>
            <a:r>
              <a:rPr lang="en-US" sz="2800" dirty="0">
                <a:latin typeface="Bookman Old Style" pitchFamily="18" charset="0"/>
              </a:rPr>
              <a:t>facilities, and </a:t>
            </a:r>
            <a:r>
              <a:rPr lang="en-US" sz="2800" dirty="0" smtClean="0">
                <a:latin typeface="Bookman Old Style" pitchFamily="18" charset="0"/>
              </a:rPr>
              <a:t>sports stadiums.</a:t>
            </a:r>
            <a:endParaRPr lang="en-US" sz="2800" dirty="0">
              <a:latin typeface="Bookman Old Style" pitchFamily="18" charset="0"/>
            </a:endParaRPr>
          </a:p>
          <a:p>
            <a:pPr eaLnBrk="1" hangingPunct="1">
              <a:defRPr/>
            </a:pPr>
            <a:endParaRPr lang="en-US" sz="2800" dirty="0" smtClean="0">
              <a:latin typeface="Bookman Old Style" pitchFamily="18" charset="0"/>
            </a:endParaRPr>
          </a:p>
          <a:p>
            <a:pPr eaLnBrk="1" hangingPunct="1">
              <a:defRPr/>
            </a:pPr>
            <a:endParaRPr lang="en-US" dirty="0">
              <a:latin typeface="Bookman Old Style" pitchFamily="18" charset="0"/>
            </a:endParaRPr>
          </a:p>
        </p:txBody>
      </p:sp>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Title 3"/>
          <p:cNvSpPr>
            <a:spLocks noGrp="1"/>
          </p:cNvSpPr>
          <p:nvPr>
            <p:ph type="title"/>
          </p:nvPr>
        </p:nvSpPr>
        <p:spPr>
          <a:xfrm>
            <a:off x="457200" y="274638"/>
            <a:ext cx="8229600" cy="1143000"/>
          </a:xfrm>
        </p:spPr>
        <p:txBody>
          <a:bodyPr/>
          <a:lstStyle/>
          <a:p>
            <a:pPr algn="l" eaLnBrk="1" hangingPunct="1"/>
            <a:r>
              <a:rPr lang="en-US" sz="3200" b="1" dirty="0" smtClean="0">
                <a:latin typeface="Bookman Old Style" pitchFamily="18" charset="0"/>
              </a:rPr>
              <a:t>Modeling the North American City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381000" y="304801"/>
            <a:ext cx="7924800" cy="2057399"/>
          </a:xfrm>
        </p:spPr>
        <p:txBody>
          <a:bodyPr/>
          <a:lstStyle/>
          <a:p>
            <a:pPr marL="0" indent="0" eaLnBrk="1" hangingPunct="1">
              <a:buNone/>
            </a:pPr>
            <a:r>
              <a:rPr lang="en-US" sz="1800" b="1" dirty="0" smtClean="0">
                <a:latin typeface="Verdana"/>
                <a:cs typeface="Verdana"/>
              </a:rPr>
              <a:t>Figure 9.23</a:t>
            </a:r>
          </a:p>
          <a:p>
            <a:pPr marL="0" indent="0">
              <a:buNone/>
            </a:pPr>
            <a:r>
              <a:rPr lang="en-US" sz="1800" b="1" dirty="0">
                <a:latin typeface="Verdana"/>
                <a:cs typeface="Verdana"/>
              </a:rPr>
              <a:t>Tysons Corner, Virginia. </a:t>
            </a:r>
            <a:r>
              <a:rPr lang="en-US" sz="1800" dirty="0">
                <a:latin typeface="Verdana"/>
                <a:cs typeface="Verdana"/>
              </a:rPr>
              <a:t>In the suburbs of Washington, D.C., on Interstate 495 (the Beltway)</a:t>
            </a:r>
            <a:r>
              <a:rPr lang="en-US" sz="1800" dirty="0" smtClean="0">
                <a:latin typeface="Verdana"/>
                <a:cs typeface="Verdana"/>
              </a:rPr>
              <a:t>, Tysons </a:t>
            </a:r>
            <a:r>
              <a:rPr lang="en-US" sz="1800" dirty="0">
                <a:latin typeface="Verdana"/>
                <a:cs typeface="Verdana"/>
              </a:rPr>
              <a:t>Corner has developed as a major edge city, with </a:t>
            </a:r>
            <a:r>
              <a:rPr lang="en-US" sz="1800" dirty="0" smtClean="0">
                <a:latin typeface="Verdana"/>
                <a:cs typeface="Verdana"/>
              </a:rPr>
              <a:t>offices</a:t>
            </a:r>
            <a:r>
              <a:rPr lang="en-US" sz="1800" dirty="0">
                <a:latin typeface="Verdana"/>
                <a:cs typeface="Verdana"/>
              </a:rPr>
              <a:t>, retail, and commercial services. </a:t>
            </a:r>
            <a:r>
              <a:rPr lang="en-US" sz="1800" dirty="0" smtClean="0">
                <a:latin typeface="Verdana"/>
                <a:cs typeface="Verdana"/>
              </a:rPr>
              <a:t>     © Rob </a:t>
            </a:r>
            <a:r>
              <a:rPr lang="it-IT" sz="1800" dirty="0" err="1" smtClean="0">
                <a:latin typeface="Verdana"/>
                <a:cs typeface="Verdana"/>
              </a:rPr>
              <a:t>Crandall</a:t>
            </a:r>
            <a:r>
              <a:rPr lang="it-IT" sz="1800" dirty="0">
                <a:latin typeface="Verdana"/>
                <a:cs typeface="Verdana"/>
              </a:rPr>
              <a:t>/The Image Works.</a:t>
            </a:r>
            <a:endParaRPr lang="en-US" sz="1800" dirty="0" smtClean="0">
              <a:latin typeface="Verdana"/>
              <a:cs typeface="Verdana"/>
            </a:endParaRPr>
          </a:p>
        </p:txBody>
      </p:sp>
      <p:pic>
        <p:nvPicPr>
          <p:cNvPr id="2" name="Picture 1" descr="fou10e_fig_09_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2286000"/>
            <a:ext cx="5715000" cy="4053568"/>
          </a:xfrm>
          <a:prstGeom prst="rect">
            <a:avLst/>
          </a:prstGeom>
        </p:spPr>
      </p:pic>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381000"/>
            <a:ext cx="8229600" cy="1143000"/>
          </a:xfrm>
        </p:spPr>
        <p:txBody>
          <a:bodyPr/>
          <a:lstStyle/>
          <a:p>
            <a:pPr algn="l" eaLnBrk="1" hangingPunct="1"/>
            <a:r>
              <a:rPr lang="en-US" sz="3200" b="1" dirty="0" smtClean="0">
                <a:latin typeface="Bookman Old Style" pitchFamily="18" charset="0"/>
              </a:rPr>
              <a:t>Modeling the Cities of the Global Periphery and </a:t>
            </a:r>
            <a:r>
              <a:rPr lang="en-US" sz="3200" b="1" dirty="0" err="1" smtClean="0">
                <a:latin typeface="Bookman Old Style" pitchFamily="18" charset="0"/>
              </a:rPr>
              <a:t>Semiperiphery</a:t>
            </a:r>
            <a:endParaRPr lang="en-US" sz="3200" b="1" dirty="0" smtClean="0">
              <a:latin typeface="Bookman Old Style" pitchFamily="18" charset="0"/>
            </a:endParaRPr>
          </a:p>
        </p:txBody>
      </p:sp>
      <p:sp>
        <p:nvSpPr>
          <p:cNvPr id="45058" name="Content Placeholder 2"/>
          <p:cNvSpPr>
            <a:spLocks noGrp="1"/>
          </p:cNvSpPr>
          <p:nvPr>
            <p:ph idx="1"/>
          </p:nvPr>
        </p:nvSpPr>
        <p:spPr>
          <a:xfrm>
            <a:off x="533400" y="1828800"/>
            <a:ext cx="4495800" cy="4191000"/>
          </a:xfrm>
        </p:spPr>
        <p:txBody>
          <a:bodyPr/>
          <a:lstStyle/>
          <a:p>
            <a:pPr marL="0" indent="0" eaLnBrk="1" hangingPunct="1">
              <a:buNone/>
            </a:pPr>
            <a:r>
              <a:rPr lang="en-US" sz="2800" dirty="0" smtClean="0">
                <a:latin typeface="Bookman Old Style" pitchFamily="18" charset="0"/>
              </a:rPr>
              <a:t>Primate cities in developing countries are called </a:t>
            </a:r>
            <a:r>
              <a:rPr lang="en-US" sz="2800" b="1" dirty="0" smtClean="0">
                <a:latin typeface="Bookman Old Style" pitchFamily="18" charset="0"/>
              </a:rPr>
              <a:t>megacities </a:t>
            </a:r>
            <a:r>
              <a:rPr lang="en-US" sz="2800" dirty="0" smtClean="0">
                <a:latin typeface="Bookman Old Style" pitchFamily="18" charset="0"/>
              </a:rPr>
              <a:t>when the city has a large population, a vast territorial extent, rapid in-migration, and a strained, inadequate infrastructure</a:t>
            </a:r>
            <a:r>
              <a:rPr lang="en-US" sz="2800" dirty="0" smtClean="0">
                <a:solidFill>
                  <a:srgbClr val="4BACC6"/>
                </a:solidFill>
                <a:latin typeface="Bookman Old Style" pitchFamily="18" charset="0"/>
              </a:rPr>
              <a:t>.</a:t>
            </a:r>
          </a:p>
        </p:txBody>
      </p:sp>
      <p:sp>
        <p:nvSpPr>
          <p:cNvPr id="7" name="Footer Placeholder 6"/>
          <p:cNvSpPr>
            <a:spLocks noGrp="1"/>
          </p:cNvSpPr>
          <p:nvPr>
            <p:ph type="ftr" sz="quarter" idx="11"/>
          </p:nvPr>
        </p:nvSpPr>
        <p:spPr/>
        <p:txBody>
          <a:bodyPr/>
          <a:lstStyle/>
          <a:p>
            <a:pPr>
              <a:defRPr/>
            </a:pPr>
            <a:r>
              <a:rPr lang="en-US" smtClean="0"/>
              <a:t>© 2012 John Wiley &amp; Sons, Inc. All rights reserved.</a:t>
            </a:r>
            <a:endParaRPr lang="en-US"/>
          </a:p>
        </p:txBody>
      </p:sp>
      <p:grpSp>
        <p:nvGrpSpPr>
          <p:cNvPr id="9" name="Group 8"/>
          <p:cNvGrpSpPr/>
          <p:nvPr/>
        </p:nvGrpSpPr>
        <p:grpSpPr>
          <a:xfrm>
            <a:off x="5105400" y="1905000"/>
            <a:ext cx="3657600" cy="4315599"/>
            <a:chOff x="5105400" y="1905000"/>
            <a:chExt cx="3657600" cy="4315599"/>
          </a:xfrm>
        </p:grpSpPr>
        <p:grpSp>
          <p:nvGrpSpPr>
            <p:cNvPr id="6" name="Group 5"/>
            <p:cNvGrpSpPr/>
            <p:nvPr/>
          </p:nvGrpSpPr>
          <p:grpSpPr>
            <a:xfrm>
              <a:off x="5105400" y="1905000"/>
              <a:ext cx="3657600" cy="4038600"/>
              <a:chOff x="5181600" y="1981200"/>
              <a:chExt cx="2895600" cy="3341687"/>
            </a:xfrm>
          </p:grpSpPr>
          <p:pic>
            <p:nvPicPr>
              <p:cNvPr id="45059" name="Picture 2" descr="http://www.conceptcaching.com/ccache_img/pg402.jpg">
                <a:hlinkClick r:id="rId3"/>
              </p:cNvPr>
              <p:cNvPicPr>
                <a:picLocks noChangeAspect="1" noChangeArrowheads="1"/>
              </p:cNvPicPr>
              <p:nvPr/>
            </p:nvPicPr>
            <p:blipFill>
              <a:blip r:embed="rId4" cstate="email"/>
              <a:srcRect/>
              <a:stretch>
                <a:fillRect/>
              </a:stretch>
            </p:blipFill>
            <p:spPr bwMode="auto">
              <a:xfrm>
                <a:off x="5181600" y="1981200"/>
                <a:ext cx="2895600" cy="3341687"/>
              </a:xfrm>
              <a:prstGeom prst="rect">
                <a:avLst/>
              </a:prstGeom>
              <a:noFill/>
              <a:ln w="9525">
                <a:noFill/>
                <a:miter lim="800000"/>
                <a:headEnd/>
                <a:tailEnd/>
              </a:ln>
            </p:spPr>
          </p:pic>
          <p:sp>
            <p:nvSpPr>
              <p:cNvPr id="45060" name="TextBox 3"/>
              <p:cNvSpPr txBox="1">
                <a:spLocks noChangeArrowheads="1"/>
              </p:cNvSpPr>
              <p:nvPr/>
            </p:nvSpPr>
            <p:spPr bwMode="auto">
              <a:xfrm>
                <a:off x="5181600" y="4648198"/>
                <a:ext cx="2743200" cy="646113"/>
              </a:xfrm>
              <a:prstGeom prst="rect">
                <a:avLst/>
              </a:prstGeom>
              <a:noFill/>
              <a:ln w="9525">
                <a:noFill/>
                <a:miter lim="800000"/>
                <a:headEnd/>
                <a:tailEnd/>
              </a:ln>
            </p:spPr>
            <p:txBody>
              <a:bodyPr>
                <a:spAutoFit/>
              </a:bodyPr>
              <a:lstStyle/>
              <a:p>
                <a:r>
                  <a:rPr lang="en-US" i="1" dirty="0">
                    <a:solidFill>
                      <a:schemeClr val="bg1"/>
                    </a:solidFill>
                  </a:rPr>
                  <a:t>Concept Caching:</a:t>
                </a:r>
              </a:p>
              <a:p>
                <a:r>
                  <a:rPr lang="en-US" i="1" dirty="0">
                    <a:solidFill>
                      <a:schemeClr val="bg1"/>
                    </a:solidFill>
                  </a:rPr>
                  <a:t>Mumbai, India</a:t>
                </a:r>
              </a:p>
            </p:txBody>
          </p:sp>
        </p:grpSp>
        <p:sp>
          <p:nvSpPr>
            <p:cNvPr id="8" name="TextBox 7"/>
            <p:cNvSpPr txBox="1"/>
            <p:nvPr/>
          </p:nvSpPr>
          <p:spPr>
            <a:xfrm>
              <a:off x="5486400" y="5943600"/>
              <a:ext cx="3276600" cy="276999"/>
            </a:xfrm>
            <a:prstGeom prst="rect">
              <a:avLst/>
            </a:prstGeom>
            <a:noFill/>
          </p:spPr>
          <p:txBody>
            <a:bodyPr wrap="square" rtlCol="0">
              <a:spAutoFit/>
            </a:bodyPr>
            <a:lstStyle/>
            <a:p>
              <a:pPr algn="r"/>
              <a:r>
                <a:rPr lang="en-US" sz="1200" dirty="0" smtClean="0"/>
                <a:t>© Harm de Blij</a:t>
              </a:r>
              <a:endParaRPr lang="en-US" sz="1200"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09_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472440"/>
            <a:ext cx="7475306" cy="5852160"/>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66800"/>
            <a:ext cx="7848600" cy="5181600"/>
          </a:xfrm>
        </p:spPr>
        <p:txBody>
          <a:bodyPr/>
          <a:lstStyle/>
          <a:p>
            <a:pPr eaLnBrk="1" hangingPunct="1">
              <a:defRPr/>
            </a:pPr>
            <a:r>
              <a:rPr lang="en-US" sz="2800" b="1" dirty="0" smtClean="0">
                <a:latin typeface="Bookman Old Style" pitchFamily="18" charset="0"/>
              </a:rPr>
              <a:t>Griffin-Ford model</a:t>
            </a:r>
          </a:p>
          <a:p>
            <a:pPr eaLnBrk="1" hangingPunct="1">
              <a:defRPr/>
            </a:pPr>
            <a:r>
              <a:rPr lang="en-US" sz="2800" dirty="0" smtClean="0">
                <a:latin typeface="Bookman Old Style" pitchFamily="18" charset="0"/>
              </a:rPr>
              <a:t>South American cities blend traditional elements of South American culture with globalization forces that are reshaping the urban scene, combining radial sectors and concentric zones.</a:t>
            </a:r>
          </a:p>
          <a:p>
            <a:pPr eaLnBrk="1" hangingPunct="1">
              <a:defRPr/>
            </a:pPr>
            <a:r>
              <a:rPr lang="en-US" sz="2800" dirty="0" smtClean="0">
                <a:latin typeface="Bookman Old Style" pitchFamily="18" charset="0"/>
              </a:rPr>
              <a:t>The thriving CBD anchors the model.</a:t>
            </a:r>
          </a:p>
          <a:p>
            <a:pPr eaLnBrk="1" hangingPunct="1">
              <a:defRPr/>
            </a:pPr>
            <a:r>
              <a:rPr lang="en-US" sz="2800" b="1" dirty="0">
                <a:latin typeface="Bookman Old Style" pitchFamily="18" charset="0"/>
              </a:rPr>
              <a:t>Shantytowns </a:t>
            </a:r>
            <a:r>
              <a:rPr lang="en-US" sz="2800" dirty="0">
                <a:latin typeface="Bookman Old Style" pitchFamily="18" charset="0"/>
              </a:rPr>
              <a:t>are </a:t>
            </a:r>
            <a:r>
              <a:rPr lang="en-US" sz="2800" dirty="0" smtClean="0">
                <a:latin typeface="Bookman Old Style" pitchFamily="18" charset="0"/>
              </a:rPr>
              <a:t>unplanned groups of </a:t>
            </a:r>
            <a:r>
              <a:rPr lang="en-US" sz="2800" dirty="0">
                <a:latin typeface="Bookman Old Style" pitchFamily="18" charset="0"/>
              </a:rPr>
              <a:t>crude dwellings and shelters made </a:t>
            </a:r>
            <a:r>
              <a:rPr lang="en-US" sz="2800" dirty="0" smtClean="0">
                <a:latin typeface="Bookman Old Style" pitchFamily="18" charset="0"/>
              </a:rPr>
              <a:t>of scrap wood</a:t>
            </a:r>
            <a:r>
              <a:rPr lang="en-US" sz="2800" dirty="0">
                <a:latin typeface="Bookman Old Style" pitchFamily="18" charset="0"/>
              </a:rPr>
              <a:t>, iron, and pieces of </a:t>
            </a:r>
            <a:r>
              <a:rPr lang="en-US" sz="2800" dirty="0" smtClean="0">
                <a:latin typeface="Bookman Old Style" pitchFamily="18" charset="0"/>
              </a:rPr>
              <a:t>cardboard </a:t>
            </a:r>
            <a:r>
              <a:rPr lang="en-US" sz="2800" dirty="0">
                <a:latin typeface="Bookman Old Style" pitchFamily="18" charset="0"/>
              </a:rPr>
              <a:t>that develop </a:t>
            </a:r>
            <a:r>
              <a:rPr lang="en-US" sz="2800" dirty="0" smtClean="0">
                <a:latin typeface="Bookman Old Style" pitchFamily="18" charset="0"/>
              </a:rPr>
              <a:t>around cities.</a:t>
            </a:r>
          </a:p>
        </p:txBody>
      </p:sp>
      <p:sp>
        <p:nvSpPr>
          <p:cNvPr id="46082" name="TextBox 1"/>
          <p:cNvSpPr txBox="1">
            <a:spLocks noChangeArrowheads="1"/>
          </p:cNvSpPr>
          <p:nvPr/>
        </p:nvSpPr>
        <p:spPr bwMode="auto">
          <a:xfrm>
            <a:off x="685800" y="381000"/>
            <a:ext cx="6629400" cy="584776"/>
          </a:xfrm>
          <a:prstGeom prst="rect">
            <a:avLst/>
          </a:prstGeom>
          <a:noFill/>
          <a:ln w="9525">
            <a:noFill/>
            <a:miter lim="800000"/>
            <a:headEnd/>
            <a:tailEnd/>
          </a:ln>
        </p:spPr>
        <p:txBody>
          <a:bodyPr>
            <a:spAutoFit/>
          </a:bodyPr>
          <a:lstStyle/>
          <a:p>
            <a:r>
              <a:rPr lang="en-US" sz="3200" b="1" dirty="0">
                <a:latin typeface="Bookman Old Style" pitchFamily="18" charset="0"/>
              </a:rPr>
              <a:t>The South American City</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u10e_fig_09_2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304800"/>
            <a:ext cx="6118636" cy="6210300"/>
          </a:xfrm>
          <a:prstGeom prst="rect">
            <a:avLst/>
          </a:prstGeom>
        </p:spPr>
      </p:pic>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Tree>
    <p:extLst>
      <p:ext uri="{BB962C8B-B14F-4D97-AF65-F5344CB8AC3E}">
        <p14:creationId xmlns:p14="http://schemas.microsoft.com/office/powerpoint/2010/main" val="4031062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381000"/>
            <a:ext cx="5638800" cy="731838"/>
          </a:xfrm>
        </p:spPr>
        <p:txBody>
          <a:bodyPr/>
          <a:lstStyle/>
          <a:p>
            <a:pPr algn="l" eaLnBrk="1" hangingPunct="1"/>
            <a:r>
              <a:rPr lang="en-US" sz="3200" b="1" dirty="0" smtClean="0">
                <a:latin typeface="Bookman Old Style" pitchFamily="18" charset="0"/>
              </a:rPr>
              <a:t>The African City</a:t>
            </a:r>
          </a:p>
        </p:txBody>
      </p:sp>
      <p:sp>
        <p:nvSpPr>
          <p:cNvPr id="51202" name="Content Placeholder 2"/>
          <p:cNvSpPr>
            <a:spLocks noGrp="1"/>
          </p:cNvSpPr>
          <p:nvPr>
            <p:ph idx="1"/>
          </p:nvPr>
        </p:nvSpPr>
        <p:spPr>
          <a:xfrm>
            <a:off x="457200" y="1371600"/>
            <a:ext cx="8229600" cy="4800600"/>
          </a:xfrm>
        </p:spPr>
        <p:txBody>
          <a:bodyPr/>
          <a:lstStyle/>
          <a:p>
            <a:pPr eaLnBrk="1" hangingPunct="1"/>
            <a:r>
              <a:rPr lang="en-US" sz="2400" dirty="0" smtClean="0">
                <a:latin typeface="Bookman Old Style" pitchFamily="18" charset="0"/>
              </a:rPr>
              <a:t>The imprint of European colonialism can still be seen in many African cities.</a:t>
            </a:r>
          </a:p>
          <a:p>
            <a:pPr eaLnBrk="1" hangingPunct="1"/>
            <a:r>
              <a:rPr lang="en-US" sz="2400" dirty="0" smtClean="0">
                <a:latin typeface="Bookman Old Style" pitchFamily="18" charset="0"/>
              </a:rPr>
              <a:t>During colonialism, Europeans laid out prominent urban centers.</a:t>
            </a:r>
          </a:p>
          <a:p>
            <a:pPr eaLnBrk="1" hangingPunct="1"/>
            <a:r>
              <a:rPr lang="en-US" sz="2400" dirty="0" smtClean="0">
                <a:latin typeface="Bookman Old Style" pitchFamily="18" charset="0"/>
              </a:rPr>
              <a:t>The centers of South Africa’s major cities (Johannesburg, Cape Town, and Durban) remain essentially Western.</a:t>
            </a:r>
          </a:p>
          <a:p>
            <a:pPr eaLnBrk="1" hangingPunct="1"/>
            <a:r>
              <a:rPr lang="en-US" sz="2400" dirty="0" smtClean="0">
                <a:latin typeface="Bookman Old Style" pitchFamily="18" charset="0"/>
              </a:rPr>
              <a:t>Studies of African cities indicate that the central city often consists of not one but three CBDs: a remnant of the colonial CBD, an informal and sometimes periodic market zone, and a transitional business center where commerce is conducted.</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274638"/>
            <a:ext cx="8077200" cy="868362"/>
          </a:xfrm>
        </p:spPr>
        <p:txBody>
          <a:bodyPr/>
          <a:lstStyle/>
          <a:p>
            <a:pPr algn="l" eaLnBrk="1" hangingPunct="1"/>
            <a:r>
              <a:rPr lang="en-US" sz="3200" b="1" dirty="0" smtClean="0">
                <a:latin typeface="Bookman Old Style" pitchFamily="18" charset="0"/>
              </a:rPr>
              <a:t>The Southeast Asian City</a:t>
            </a:r>
          </a:p>
        </p:txBody>
      </p:sp>
      <p:sp>
        <p:nvSpPr>
          <p:cNvPr id="3" name="Content Placeholder 2"/>
          <p:cNvSpPr>
            <a:spLocks noGrp="1"/>
          </p:cNvSpPr>
          <p:nvPr>
            <p:ph idx="1"/>
          </p:nvPr>
        </p:nvSpPr>
        <p:spPr>
          <a:xfrm>
            <a:off x="457200" y="1600200"/>
            <a:ext cx="3429000" cy="3962400"/>
          </a:xfrm>
        </p:spPr>
        <p:txBody>
          <a:bodyPr/>
          <a:lstStyle/>
          <a:p>
            <a:pPr marL="0" indent="0">
              <a:buNone/>
            </a:pPr>
            <a:r>
              <a:rPr lang="en-US" sz="1800" b="1" dirty="0" smtClean="0">
                <a:latin typeface="Verdana"/>
                <a:cs typeface="Verdana"/>
              </a:rPr>
              <a:t>Figure 9.27</a:t>
            </a:r>
          </a:p>
          <a:p>
            <a:pPr marL="0" indent="0">
              <a:buNone/>
            </a:pPr>
            <a:r>
              <a:rPr lang="en-US" sz="1800" b="1" dirty="0" smtClean="0">
                <a:latin typeface="Verdana"/>
                <a:cs typeface="Verdana"/>
              </a:rPr>
              <a:t>Model </a:t>
            </a:r>
            <a:r>
              <a:rPr lang="en-US" sz="1800" b="1" dirty="0">
                <a:latin typeface="Verdana"/>
                <a:cs typeface="Verdana"/>
              </a:rPr>
              <a:t>of the Large Southeast Asian City. </a:t>
            </a:r>
            <a:r>
              <a:rPr lang="en-US" sz="1800" dirty="0">
                <a:latin typeface="Verdana"/>
                <a:cs typeface="Verdana"/>
              </a:rPr>
              <a:t>A model of </a:t>
            </a:r>
            <a:r>
              <a:rPr lang="en-US" sz="1800" dirty="0" smtClean="0">
                <a:latin typeface="Verdana"/>
                <a:cs typeface="Verdana"/>
              </a:rPr>
              <a:t>land use </a:t>
            </a:r>
            <a:r>
              <a:rPr lang="en-US" sz="1800" dirty="0">
                <a:latin typeface="Verdana"/>
                <a:cs typeface="Verdana"/>
              </a:rPr>
              <a:t>in the medium-sized Southeast Asian city includes </a:t>
            </a:r>
            <a:r>
              <a:rPr lang="en-US" sz="1800" dirty="0" smtClean="0">
                <a:latin typeface="Verdana"/>
                <a:cs typeface="Verdana"/>
              </a:rPr>
              <a:t>sectors and </a:t>
            </a:r>
            <a:r>
              <a:rPr lang="en-US" sz="1800" dirty="0">
                <a:latin typeface="Verdana"/>
                <a:cs typeface="Verdana"/>
              </a:rPr>
              <a:t>zones within each sector. </a:t>
            </a:r>
            <a:r>
              <a:rPr lang="en-US" sz="1800" i="1" dirty="0">
                <a:latin typeface="Verdana"/>
                <a:cs typeface="Verdana"/>
              </a:rPr>
              <a:t>Adapted with permission from: </a:t>
            </a:r>
            <a:r>
              <a:rPr lang="en-US" sz="1800" dirty="0">
                <a:latin typeface="Verdana"/>
                <a:cs typeface="Verdana"/>
              </a:rPr>
              <a:t>T. G</a:t>
            </a:r>
            <a:r>
              <a:rPr lang="en-US" sz="1800" dirty="0" smtClean="0">
                <a:latin typeface="Verdana"/>
                <a:cs typeface="Verdana"/>
              </a:rPr>
              <a:t>. McGee</a:t>
            </a:r>
            <a:r>
              <a:rPr lang="en-US" sz="1800" dirty="0">
                <a:latin typeface="Verdana"/>
                <a:cs typeface="Verdana"/>
              </a:rPr>
              <a:t>, </a:t>
            </a:r>
            <a:r>
              <a:rPr lang="en-US" sz="1800" i="1" dirty="0">
                <a:latin typeface="Verdana"/>
                <a:cs typeface="Verdana"/>
              </a:rPr>
              <a:t>The Southeast Asian City</a:t>
            </a:r>
            <a:r>
              <a:rPr lang="en-US" sz="1800" dirty="0">
                <a:latin typeface="Verdana"/>
                <a:cs typeface="Verdana"/>
              </a:rPr>
              <a:t>, London: Bell, 1967, p. 128.</a:t>
            </a:r>
            <a:endParaRPr lang="en-US" sz="1800" b="1" dirty="0">
              <a:latin typeface="Verdana"/>
              <a:cs typeface="Verdana"/>
            </a:endParaRPr>
          </a:p>
          <a:p>
            <a:pPr eaLnBrk="1" hangingPunct="1">
              <a:defRPr/>
            </a:pPr>
            <a:endParaRPr lang="en-US" b="1" dirty="0" smtClean="0">
              <a:latin typeface="Bookman Old Style" pitchFamily="18" charset="0"/>
            </a:endParaRPr>
          </a:p>
          <a:p>
            <a:pPr marL="0" indent="0" eaLnBrk="1" hangingPunct="1">
              <a:buFont typeface="Arial" charset="0"/>
              <a:buNone/>
              <a:defRPr/>
            </a:pPr>
            <a:endParaRPr lang="en-US" dirty="0">
              <a:latin typeface="Bookman Old Style" pitchFamily="18" charset="0"/>
            </a:endParaRPr>
          </a:p>
        </p:txBody>
      </p:sp>
      <p:pic>
        <p:nvPicPr>
          <p:cNvPr id="4" name="Picture 3" descr="fou10e_fig_09_2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4760" y="1132711"/>
            <a:ext cx="4077239" cy="5344289"/>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1295400"/>
            <a:ext cx="8229600" cy="1143000"/>
          </a:xfrm>
        </p:spPr>
        <p:txBody>
          <a:bodyPr/>
          <a:lstStyle/>
          <a:p>
            <a:pPr algn="l" eaLnBrk="1" hangingPunct="1"/>
            <a:r>
              <a:rPr lang="en-US" sz="3200" b="1" dirty="0" smtClean="0">
                <a:latin typeface="Bookman Old Style" pitchFamily="18" charset="0"/>
              </a:rPr>
              <a:t>Shaping Cities in the Global Periphery and </a:t>
            </a:r>
            <a:r>
              <a:rPr lang="en-US" sz="3200" b="1" dirty="0" err="1" smtClean="0">
                <a:latin typeface="Bookman Old Style" pitchFamily="18" charset="0"/>
              </a:rPr>
              <a:t>Semiperiphery</a:t>
            </a:r>
            <a:endParaRPr lang="en-US" sz="3200" b="1" dirty="0" smtClean="0">
              <a:latin typeface="Bookman Old Style" pitchFamily="18" charset="0"/>
            </a:endParaRPr>
          </a:p>
        </p:txBody>
      </p:sp>
      <p:sp>
        <p:nvSpPr>
          <p:cNvPr id="20482" name="Content Placeholder 3"/>
          <p:cNvSpPr>
            <a:spLocks noGrp="1"/>
          </p:cNvSpPr>
          <p:nvPr>
            <p:ph idx="1"/>
          </p:nvPr>
        </p:nvSpPr>
        <p:spPr>
          <a:xfrm>
            <a:off x="457200" y="2636837"/>
            <a:ext cx="8229600" cy="4221163"/>
          </a:xfrm>
        </p:spPr>
        <p:txBody>
          <a:bodyPr/>
          <a:lstStyle/>
          <a:p>
            <a:pPr eaLnBrk="1" hangingPunct="1"/>
            <a:r>
              <a:rPr lang="en-US" sz="2400" dirty="0" smtClean="0">
                <a:latin typeface="Bookman Old Style" pitchFamily="18" charset="0"/>
              </a:rPr>
              <a:t>Particularly in the economic periphery, new arrivals (and long-term residents) crowd together in overpopulated apartments, dismal tenements, and teeming slums.</a:t>
            </a:r>
          </a:p>
          <a:p>
            <a:pPr eaLnBrk="1" hangingPunct="1"/>
            <a:r>
              <a:rPr lang="en-US" sz="2400" dirty="0" smtClean="0">
                <a:latin typeface="Bookman Old Style" pitchFamily="18" charset="0"/>
              </a:rPr>
              <a:t>Cities in poorer parts of the world generally lack enforceable zoning laws.</a:t>
            </a:r>
          </a:p>
          <a:p>
            <a:pPr eaLnBrk="1" hangingPunct="1"/>
            <a:r>
              <a:rPr lang="en-US" sz="2400" dirty="0" smtClean="0">
                <a:latin typeface="Bookman Old Style" pitchFamily="18" charset="0"/>
              </a:rPr>
              <a:t>Across the global periphery, the one trait all major cities display is the stark contrast between the wealthy and poor.</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1295400"/>
            <a:ext cx="7467600" cy="808038"/>
          </a:xfrm>
        </p:spPr>
        <p:txBody>
          <a:bodyPr/>
          <a:lstStyle/>
          <a:p>
            <a:pPr algn="l" eaLnBrk="1" hangingPunct="1"/>
            <a:r>
              <a:rPr lang="en-US" sz="3200" b="1" dirty="0" smtClean="0">
                <a:latin typeface="Bookman Old Style" pitchFamily="18" charset="0"/>
              </a:rPr>
              <a:t>Shaping Cities in the Global Core</a:t>
            </a:r>
          </a:p>
        </p:txBody>
      </p:sp>
      <p:sp>
        <p:nvSpPr>
          <p:cNvPr id="22530" name="Content Placeholder 2"/>
          <p:cNvSpPr>
            <a:spLocks noGrp="1"/>
          </p:cNvSpPr>
          <p:nvPr>
            <p:ph idx="1"/>
          </p:nvPr>
        </p:nvSpPr>
        <p:spPr>
          <a:xfrm>
            <a:off x="457200" y="2209800"/>
            <a:ext cx="8229600" cy="3810000"/>
          </a:xfrm>
        </p:spPr>
        <p:txBody>
          <a:bodyPr/>
          <a:lstStyle/>
          <a:p>
            <a:pPr eaLnBrk="1" hangingPunct="1"/>
            <a:r>
              <a:rPr lang="en-US" sz="2800" dirty="0" smtClean="0">
                <a:latin typeface="Bookman Old Style" pitchFamily="18" charset="0"/>
              </a:rPr>
              <a:t>During the segregation era in the United States, Realtors, financial lenders, and city governments defined and segregated spaces in urban environments.</a:t>
            </a:r>
            <a:endParaRPr lang="en-US" sz="2800" b="1" dirty="0" smtClean="0">
              <a:latin typeface="Bookman Old Style" pitchFamily="18" charset="0"/>
            </a:endParaRPr>
          </a:p>
          <a:p>
            <a:pPr eaLnBrk="1" hangingPunct="1"/>
            <a:r>
              <a:rPr lang="en-US" sz="2800" dirty="0" smtClean="0">
                <a:latin typeface="Bookman Old Style" pitchFamily="18" charset="0"/>
              </a:rPr>
              <a:t>Ex.:</a:t>
            </a:r>
            <a:r>
              <a:rPr lang="en-US" sz="2800" b="1" dirty="0" smtClean="0">
                <a:latin typeface="Bookman Old Style" pitchFamily="18" charset="0"/>
              </a:rPr>
              <a:t> redlining, blockbusting</a:t>
            </a:r>
          </a:p>
          <a:p>
            <a:pPr eaLnBrk="1" hangingPunct="1"/>
            <a:r>
              <a:rPr lang="en-US" sz="2800" i="1" dirty="0" smtClean="0">
                <a:latin typeface="Bookman Old Style" pitchFamily="18" charset="0"/>
              </a:rPr>
              <a:t>White flight</a:t>
            </a:r>
            <a:r>
              <a:rPr lang="en-US" sz="2800" dirty="0" smtClean="0">
                <a:latin typeface="Bookman Old Style" pitchFamily="18" charset="0"/>
              </a:rPr>
              <a:t>—movement of whites from the city and adjacent neighborhoods to the outlying suburbs.</a:t>
            </a:r>
            <a:endParaRPr lang="en-US" sz="2800" b="1" dirty="0" smtClean="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457200" y="1219200"/>
            <a:ext cx="8229600" cy="5257800"/>
          </a:xfrm>
        </p:spPr>
        <p:txBody>
          <a:bodyPr/>
          <a:lstStyle/>
          <a:p>
            <a:pPr eaLnBrk="1" hangingPunct="1"/>
            <a:r>
              <a:rPr lang="en-US" sz="2400" dirty="0" smtClean="0">
                <a:latin typeface="Bookman Old Style" pitchFamily="18" charset="0"/>
              </a:rPr>
              <a:t>In order to counter the suburbanization trend, city governments are encouraging </a:t>
            </a:r>
            <a:r>
              <a:rPr lang="en-US" sz="2400" b="1" dirty="0" smtClean="0">
                <a:latin typeface="Bookman Old Style" pitchFamily="18" charset="0"/>
              </a:rPr>
              <a:t>commercialization</a:t>
            </a:r>
            <a:r>
              <a:rPr lang="en-US" sz="2400" dirty="0" smtClean="0">
                <a:latin typeface="Bookman Old Style" pitchFamily="18" charset="0"/>
              </a:rPr>
              <a:t> of the central business district and </a:t>
            </a:r>
            <a:r>
              <a:rPr lang="en-US" sz="2400" b="1" dirty="0" smtClean="0">
                <a:latin typeface="Bookman Old Style" pitchFamily="18" charset="0"/>
              </a:rPr>
              <a:t>gentrification</a:t>
            </a:r>
            <a:r>
              <a:rPr lang="en-US" sz="2400" dirty="0" smtClean="0">
                <a:latin typeface="Bookman Old Style" pitchFamily="18" charset="0"/>
              </a:rPr>
              <a:t> of neighborhoods in and around the central business district.</a:t>
            </a:r>
          </a:p>
          <a:p>
            <a:pPr eaLnBrk="1" hangingPunct="1"/>
            <a:r>
              <a:rPr lang="en-US" sz="2400" b="1" dirty="0" smtClean="0">
                <a:latin typeface="Bookman Old Style" pitchFamily="18" charset="0"/>
              </a:rPr>
              <a:t>Commercialization </a:t>
            </a:r>
            <a:r>
              <a:rPr lang="en-US" sz="2400" dirty="0" smtClean="0">
                <a:latin typeface="Bookman Old Style" pitchFamily="18" charset="0"/>
              </a:rPr>
              <a:t>entails transforming the central business district into an area attractive to residents and tourists alike.</a:t>
            </a:r>
          </a:p>
          <a:p>
            <a:pPr eaLnBrk="1" hangingPunct="1"/>
            <a:r>
              <a:rPr lang="en-US" sz="2400" b="1" dirty="0" smtClean="0">
                <a:latin typeface="Bookman Old Style" pitchFamily="18" charset="0"/>
              </a:rPr>
              <a:t>Gentrification</a:t>
            </a:r>
            <a:r>
              <a:rPr lang="en-US" sz="2400" dirty="0" smtClean="0">
                <a:latin typeface="Bookman Old Style" pitchFamily="18" charset="0"/>
              </a:rPr>
              <a:t> is the rehabilitation of houses in older neighborhoods.</a:t>
            </a:r>
          </a:p>
          <a:p>
            <a:pPr eaLnBrk="1" hangingPunct="1"/>
            <a:r>
              <a:rPr lang="en-US" sz="2400" b="1" dirty="0" smtClean="0">
                <a:latin typeface="Bookman Old Style" pitchFamily="18" charset="0"/>
              </a:rPr>
              <a:t>Teardowns: </a:t>
            </a:r>
            <a:r>
              <a:rPr lang="en-US" sz="2400" dirty="0" smtClean="0">
                <a:latin typeface="Bookman Old Style" pitchFamily="18" charset="0"/>
              </a:rPr>
              <a:t>suburban homes meant for demolition; the intention is to replace them with </a:t>
            </a:r>
            <a:r>
              <a:rPr lang="en-US" sz="2400" b="1" dirty="0" err="1" smtClean="0">
                <a:latin typeface="Bookman Old Style" pitchFamily="18" charset="0"/>
              </a:rPr>
              <a:t>McMansions</a:t>
            </a:r>
            <a:r>
              <a:rPr lang="en-US" sz="2400" b="1" dirty="0" smtClean="0">
                <a:latin typeface="Bookman Old Style" pitchFamily="18" charset="0"/>
              </a:rPr>
              <a:t>.</a:t>
            </a: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Rectangle 3"/>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1020762"/>
            <a:ext cx="7543800" cy="808038"/>
          </a:xfrm>
        </p:spPr>
        <p:txBody>
          <a:bodyPr/>
          <a:lstStyle/>
          <a:p>
            <a:pPr algn="l" eaLnBrk="1" hangingPunct="1"/>
            <a:r>
              <a:rPr lang="en-US" sz="3200" b="1" dirty="0" smtClean="0">
                <a:latin typeface="Bookman Old Style" pitchFamily="18" charset="0"/>
              </a:rPr>
              <a:t>Urban Sprawl and New Urbanism</a:t>
            </a:r>
          </a:p>
        </p:txBody>
      </p:sp>
      <p:sp>
        <p:nvSpPr>
          <p:cNvPr id="3" name="Content Placeholder 2"/>
          <p:cNvSpPr>
            <a:spLocks noGrp="1"/>
          </p:cNvSpPr>
          <p:nvPr>
            <p:ph idx="1"/>
          </p:nvPr>
        </p:nvSpPr>
        <p:spPr>
          <a:xfrm>
            <a:off x="533400" y="1828801"/>
            <a:ext cx="8077200" cy="1523999"/>
          </a:xfrm>
        </p:spPr>
        <p:txBody>
          <a:bodyPr/>
          <a:lstStyle/>
          <a:p>
            <a:pPr eaLnBrk="1" hangingPunct="1"/>
            <a:r>
              <a:rPr lang="en-US" sz="2400" b="1" dirty="0" smtClean="0">
                <a:latin typeface="Bookman Old Style" pitchFamily="18" charset="0"/>
              </a:rPr>
              <a:t>Urban sprawl: </a:t>
            </a:r>
            <a:r>
              <a:rPr lang="en-US" sz="2400" dirty="0" smtClean="0">
                <a:latin typeface="Bookman Old Style" pitchFamily="18" charset="0"/>
              </a:rPr>
              <a:t>unrestricted growth of housing, commercial developments, and roads over large expanses of land, with little concern for urban planning</a:t>
            </a:r>
          </a:p>
          <a:p>
            <a:pPr eaLnBrk="1" hangingPunct="1">
              <a:buFont typeface="Arial" charset="0"/>
              <a:buNone/>
            </a:pPr>
            <a:endParaRPr lang="en-US" sz="2800" dirty="0" smtClean="0">
              <a:latin typeface="Bookman Old Style" pitchFamily="18" charset="0"/>
            </a:endParaRPr>
          </a:p>
        </p:txBody>
      </p:sp>
      <p:pic>
        <p:nvPicPr>
          <p:cNvPr id="2" name="Picture 1" descr="fou10e_fig_09_3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4165" y="3200400"/>
            <a:ext cx="4680635" cy="3283131"/>
          </a:xfrm>
          <a:prstGeom prst="rect">
            <a:avLst/>
          </a:prstGeom>
        </p:spPr>
      </p:pic>
      <p:sp>
        <p:nvSpPr>
          <p:cNvPr id="5" name="Footer Placeholder 4"/>
          <p:cNvSpPr>
            <a:spLocks noGrp="1"/>
          </p:cNvSpPr>
          <p:nvPr>
            <p:ph type="ftr" sz="quarter" idx="11"/>
          </p:nvPr>
        </p:nvSpPr>
        <p:spPr/>
        <p:txBody>
          <a:bodyPr/>
          <a:lstStyle/>
          <a:p>
            <a:pPr>
              <a:defRPr/>
            </a:pPr>
            <a:r>
              <a:rPr lang="en-US" smtClean="0"/>
              <a:t>© 2012 John Wiley &amp; Sons, Inc. All rights reserved.</a:t>
            </a:r>
            <a:endParaRPr lang="en-US"/>
          </a:p>
        </p:txBody>
      </p:sp>
      <p:sp>
        <p:nvSpPr>
          <p:cNvPr id="6" name="Rectangle 5"/>
          <p:cNvSpPr/>
          <p:nvPr/>
        </p:nvSpPr>
        <p:spPr>
          <a:xfrm>
            <a:off x="906580" y="381000"/>
            <a:ext cx="7137140" cy="646331"/>
          </a:xfrm>
          <a:prstGeom prst="rect">
            <a:avLst/>
          </a:prstGeom>
        </p:spPr>
        <p:txBody>
          <a:bodyPr wrap="none">
            <a:spAutoFit/>
          </a:bodyPr>
          <a:lstStyle/>
          <a:p>
            <a:pPr marL="0" indent="0" algn="ctr" eaLnBrk="1" hangingPunct="1">
              <a:buFont typeface="Arial" charset="0"/>
              <a:buNone/>
            </a:pPr>
            <a:r>
              <a:rPr lang="en-US" sz="3600" b="1" dirty="0">
                <a:latin typeface="Bookman Old Style" pitchFamily="18" charset="0"/>
              </a:rPr>
              <a:t>How </a:t>
            </a:r>
            <a:r>
              <a:rPr lang="en-US" sz="3600" b="1" dirty="0" smtClean="0">
                <a:latin typeface="Bookman Old Style" pitchFamily="18" charset="0"/>
              </a:rPr>
              <a:t>Do People Share Cities?</a:t>
            </a:r>
            <a:endParaRPr lang="en-US" sz="3600" b="1" dirty="0">
              <a:latin typeface="Bookman Old Style"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l" eaLnBrk="1" hangingPunct="1"/>
            <a:r>
              <a:rPr lang="en-US" sz="3200" b="1" dirty="0" smtClean="0">
                <a:latin typeface="Bookman Old Style" pitchFamily="18" charset="0"/>
              </a:rPr>
              <a:t>Urban Sprawl and New Urbanism</a:t>
            </a:r>
          </a:p>
        </p:txBody>
      </p:sp>
      <p:sp>
        <p:nvSpPr>
          <p:cNvPr id="3" name="Content Placeholder 2"/>
          <p:cNvSpPr>
            <a:spLocks noGrp="1"/>
          </p:cNvSpPr>
          <p:nvPr>
            <p:ph idx="1"/>
          </p:nvPr>
        </p:nvSpPr>
        <p:spPr/>
        <p:txBody>
          <a:bodyPr/>
          <a:lstStyle/>
          <a:p>
            <a:pPr eaLnBrk="1" hangingPunct="1">
              <a:defRPr/>
            </a:pPr>
            <a:r>
              <a:rPr lang="en-US" sz="2400" dirty="0">
                <a:latin typeface="Bookman Old Style" pitchFamily="18" charset="0"/>
              </a:rPr>
              <a:t>To counter urban sprawl, a group of architects, </a:t>
            </a:r>
            <a:r>
              <a:rPr lang="en-US" sz="2400" dirty="0" smtClean="0">
                <a:latin typeface="Bookman Old Style" pitchFamily="18" charset="0"/>
              </a:rPr>
              <a:t>urban planners</a:t>
            </a:r>
            <a:r>
              <a:rPr lang="en-US" sz="2400" dirty="0">
                <a:latin typeface="Bookman Old Style" pitchFamily="18" charset="0"/>
              </a:rPr>
              <a:t>, and </a:t>
            </a:r>
            <a:r>
              <a:rPr lang="en-US" sz="2400" dirty="0" smtClean="0">
                <a:latin typeface="Bookman Old Style" pitchFamily="18" charset="0"/>
              </a:rPr>
              <a:t>developer outlined </a:t>
            </a:r>
            <a:r>
              <a:rPr lang="en-US" sz="2400" dirty="0">
                <a:latin typeface="Bookman Old Style" pitchFamily="18" charset="0"/>
              </a:rPr>
              <a:t>an urban design </a:t>
            </a:r>
            <a:r>
              <a:rPr lang="en-US" sz="2400" dirty="0" smtClean="0">
                <a:latin typeface="Bookman Old Style" pitchFamily="18" charset="0"/>
              </a:rPr>
              <a:t>vision they </a:t>
            </a:r>
            <a:r>
              <a:rPr lang="en-US" sz="2400" dirty="0">
                <a:latin typeface="Bookman Old Style" pitchFamily="18" charset="0"/>
              </a:rPr>
              <a:t>call </a:t>
            </a:r>
            <a:r>
              <a:rPr lang="en-US" sz="2400" b="1" dirty="0">
                <a:latin typeface="Bookman Old Style" pitchFamily="18" charset="0"/>
              </a:rPr>
              <a:t>new </a:t>
            </a:r>
            <a:r>
              <a:rPr lang="en-US" sz="2400" b="1" dirty="0" smtClean="0">
                <a:latin typeface="Bookman Old Style" pitchFamily="18" charset="0"/>
              </a:rPr>
              <a:t>urbanism: </a:t>
            </a:r>
            <a:r>
              <a:rPr lang="en-US" sz="2400" dirty="0" smtClean="0">
                <a:latin typeface="Bookman Old Style" pitchFamily="18" charset="0"/>
              </a:rPr>
              <a:t>development</a:t>
            </a:r>
            <a:r>
              <a:rPr lang="en-US" sz="2400" dirty="0">
                <a:latin typeface="Bookman Old Style" pitchFamily="18" charset="0"/>
              </a:rPr>
              <a:t>, urban revitalization, and </a:t>
            </a:r>
            <a:r>
              <a:rPr lang="en-US" sz="2400" dirty="0" smtClean="0">
                <a:latin typeface="Bookman Old Style" pitchFamily="18" charset="0"/>
              </a:rPr>
              <a:t>suburban reforms </a:t>
            </a:r>
            <a:r>
              <a:rPr lang="en-US" sz="2400" dirty="0">
                <a:latin typeface="Bookman Old Style" pitchFamily="18" charset="0"/>
              </a:rPr>
              <a:t>that create walkable neighborhoods with a </a:t>
            </a:r>
            <a:r>
              <a:rPr lang="en-US" sz="2400" dirty="0" smtClean="0">
                <a:latin typeface="Bookman Old Style" pitchFamily="18" charset="0"/>
              </a:rPr>
              <a:t>diversity of </a:t>
            </a:r>
            <a:r>
              <a:rPr lang="en-US" sz="2400" dirty="0">
                <a:latin typeface="Bookman Old Style" pitchFamily="18" charset="0"/>
              </a:rPr>
              <a:t>housing and </a:t>
            </a:r>
            <a:r>
              <a:rPr lang="en-US" sz="2400" dirty="0" smtClean="0">
                <a:latin typeface="Bookman Old Style" pitchFamily="18" charset="0"/>
              </a:rPr>
              <a:t>jobs</a:t>
            </a:r>
          </a:p>
          <a:p>
            <a:pPr eaLnBrk="1" hangingPunct="1">
              <a:defRPr/>
            </a:pPr>
            <a:r>
              <a:rPr lang="en-US" sz="2400" dirty="0" smtClean="0">
                <a:latin typeface="Bookman Old Style" pitchFamily="18" charset="0"/>
              </a:rPr>
              <a:t>Geographer David Harvey argues the new urbanism </a:t>
            </a:r>
            <a:r>
              <a:rPr lang="en-US" sz="2400" dirty="0">
                <a:latin typeface="Bookman Old Style" pitchFamily="18" charset="0"/>
              </a:rPr>
              <a:t>movement is a kind of “spatial </a:t>
            </a:r>
            <a:r>
              <a:rPr lang="en-US" sz="2400" dirty="0" smtClean="0">
                <a:latin typeface="Bookman Old Style" pitchFamily="18" charset="0"/>
              </a:rPr>
              <a:t>determinism” that </a:t>
            </a:r>
            <a:r>
              <a:rPr lang="en-US" sz="2400" dirty="0">
                <a:latin typeface="Bookman Old Style" pitchFamily="18" charset="0"/>
              </a:rPr>
              <a:t>does not recognize that “the fundamental </a:t>
            </a:r>
            <a:r>
              <a:rPr lang="en-US" sz="2400" dirty="0" smtClean="0">
                <a:latin typeface="Bookman Old Style" pitchFamily="18" charset="0"/>
              </a:rPr>
              <a:t>difficulty</a:t>
            </a:r>
            <a:r>
              <a:rPr lang="en-US" sz="2400" dirty="0">
                <a:latin typeface="Bookman Old Style" pitchFamily="18" charset="0"/>
              </a:rPr>
              <a:t> </a:t>
            </a:r>
            <a:r>
              <a:rPr lang="en-US" sz="2400" dirty="0" smtClean="0">
                <a:latin typeface="Bookman Old Style" pitchFamily="18" charset="0"/>
              </a:rPr>
              <a:t>with </a:t>
            </a:r>
            <a:r>
              <a:rPr lang="en-US" sz="2400" dirty="0">
                <a:latin typeface="Bookman Old Style" pitchFamily="18" charset="0"/>
              </a:rPr>
              <a:t>modernism was its persistent habit of </a:t>
            </a:r>
            <a:r>
              <a:rPr lang="en-US" sz="2400" dirty="0" smtClean="0">
                <a:latin typeface="Bookman Old Style" pitchFamily="18" charset="0"/>
              </a:rPr>
              <a:t>privileging spatial </a:t>
            </a:r>
            <a:r>
              <a:rPr lang="en-US" sz="2400" dirty="0">
                <a:latin typeface="Bookman Old Style" pitchFamily="18" charset="0"/>
              </a:rPr>
              <a:t>forms over social processes</a:t>
            </a:r>
            <a:r>
              <a:rPr lang="en-US" sz="2400" dirty="0" smtClean="0">
                <a:latin typeface="Bookman Old Style" pitchFamily="18" charset="0"/>
              </a:rPr>
              <a:t>.”</a:t>
            </a:r>
          </a:p>
          <a:p>
            <a:pPr eaLnBrk="1" hangingPunct="1">
              <a:defRPr/>
            </a:pPr>
            <a:r>
              <a:rPr lang="en-US" sz="2400" dirty="0" smtClean="0">
                <a:latin typeface="Bookman Old Style" pitchFamily="18" charset="0"/>
              </a:rPr>
              <a:t>Other critics say “</a:t>
            </a:r>
            <a:r>
              <a:rPr lang="en-US" sz="2400" dirty="0">
                <a:latin typeface="Bookman Old Style" pitchFamily="18" charset="0"/>
              </a:rPr>
              <a:t>communities” that new </a:t>
            </a:r>
            <a:r>
              <a:rPr lang="en-US" sz="2400" dirty="0" smtClean="0">
                <a:latin typeface="Bookman Old Style" pitchFamily="18" charset="0"/>
              </a:rPr>
              <a:t>urbanists form through </a:t>
            </a:r>
            <a:r>
              <a:rPr lang="en-US" sz="2400" dirty="0">
                <a:latin typeface="Bookman Old Style" pitchFamily="18" charset="0"/>
              </a:rPr>
              <a:t>their projects are exclusionary </a:t>
            </a:r>
            <a:r>
              <a:rPr lang="en-US" sz="2400" dirty="0" smtClean="0">
                <a:latin typeface="Bookman Old Style" pitchFamily="18" charset="0"/>
              </a:rPr>
              <a:t>and deepen </a:t>
            </a:r>
            <a:r>
              <a:rPr lang="en-US" sz="2400" dirty="0">
                <a:latin typeface="Bookman Old Style" pitchFamily="18" charset="0"/>
              </a:rPr>
              <a:t>the racial </a:t>
            </a:r>
            <a:r>
              <a:rPr lang="en-US" sz="2400" dirty="0" smtClean="0">
                <a:latin typeface="Bookman Old Style" pitchFamily="18" charset="0"/>
              </a:rPr>
              <a:t>segregation </a:t>
            </a:r>
            <a:r>
              <a:rPr lang="en-US" sz="2400" dirty="0">
                <a:latin typeface="Bookman Old Style" pitchFamily="18" charset="0"/>
              </a:rPr>
              <a:t>of cities</a:t>
            </a:r>
            <a:r>
              <a:rPr lang="en-US" sz="2400" dirty="0" smtClean="0">
                <a:latin typeface="Bookman Old Style" pitchFamily="18" charset="0"/>
              </a:rPr>
              <a:t>.</a:t>
            </a:r>
          </a:p>
          <a:p>
            <a:pPr marL="0" indent="0" eaLnBrk="1" hangingPunct="1">
              <a:buFont typeface="Arial" charset="0"/>
              <a:buNone/>
              <a:defRPr/>
            </a:pPr>
            <a:r>
              <a:rPr lang="en-US" sz="2400" dirty="0" smtClean="0">
                <a:latin typeface="Bookman Old Style" pitchFamily="18" charset="0"/>
              </a:rPr>
              <a:t> </a:t>
            </a:r>
          </a:p>
          <a:p>
            <a:pPr eaLnBrk="1" hangingPunct="1">
              <a:defRPr/>
            </a:pPr>
            <a:endParaRPr lang="en-US" b="1" dirty="0"/>
          </a:p>
        </p:txBody>
      </p:sp>
      <p:sp>
        <p:nvSpPr>
          <p:cNvPr id="4" name="Footer Placeholder 3"/>
          <p:cNvSpPr>
            <a:spLocks noGrp="1"/>
          </p:cNvSpPr>
          <p:nvPr>
            <p:ph type="ftr" sz="quarter" idx="11"/>
          </p:nvPr>
        </p:nvSpPr>
        <p:spPr/>
        <p:txBody>
          <a:bodyPr/>
          <a:lstStyle/>
          <a:p>
            <a:pPr>
              <a:defRPr/>
            </a:pPr>
            <a:r>
              <a:rPr lang="en-US" dirty="0" smtClean="0"/>
              <a:t>© 2012 John Wiley &amp; Sons, Inc. All rights reserved.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Galactic City</a:t>
            </a:r>
            <a:endParaRPr lang="en-US" dirty="0"/>
          </a:p>
        </p:txBody>
      </p:sp>
      <p:sp>
        <p:nvSpPr>
          <p:cNvPr id="3" name="Content Placeholder 2"/>
          <p:cNvSpPr>
            <a:spLocks noGrp="1"/>
          </p:cNvSpPr>
          <p:nvPr>
            <p:ph idx="1"/>
          </p:nvPr>
        </p:nvSpPr>
        <p:spPr>
          <a:xfrm>
            <a:off x="422856" y="1791718"/>
            <a:ext cx="8229600" cy="4525963"/>
          </a:xfrm>
        </p:spPr>
        <p:txBody>
          <a:bodyPr/>
          <a:lstStyle/>
          <a:p>
            <a:r>
              <a:rPr lang="en-US" dirty="0">
                <a:hlinkClick r:id="rId2"/>
              </a:rPr>
              <a:t>https://prezi.com/rsf9yximdpdv/galactic-city-model</a:t>
            </a:r>
            <a:r>
              <a:rPr lang="en-US" dirty="0" smtClean="0">
                <a:hlinkClick r:id="rId2"/>
              </a:rPr>
              <a:t>/</a:t>
            </a:r>
            <a:endParaRPr lang="en-US" dirty="0" smtClean="0"/>
          </a:p>
          <a:p>
            <a:r>
              <a:rPr lang="en-US" dirty="0"/>
              <a:t> </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pic>
        <p:nvPicPr>
          <p:cNvPr id="5" name="Picture 4"/>
          <p:cNvPicPr>
            <a:picLocks noChangeAspect="1"/>
          </p:cNvPicPr>
          <p:nvPr/>
        </p:nvPicPr>
        <p:blipFill>
          <a:blip r:embed="rId3"/>
          <a:stretch>
            <a:fillRect/>
          </a:stretch>
        </p:blipFill>
        <p:spPr>
          <a:xfrm>
            <a:off x="2209800" y="3352800"/>
            <a:ext cx="6707546" cy="2514600"/>
          </a:xfrm>
          <a:prstGeom prst="rect">
            <a:avLst/>
          </a:prstGeom>
        </p:spPr>
      </p:pic>
    </p:spTree>
    <p:extLst>
      <p:ext uri="{BB962C8B-B14F-4D97-AF65-F5344CB8AC3E}">
        <p14:creationId xmlns:p14="http://schemas.microsoft.com/office/powerpoint/2010/main" val="1150809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8"/>
          <p:cNvSpPr txBox="1">
            <a:spLocks noChangeArrowheads="1"/>
          </p:cNvSpPr>
          <p:nvPr/>
        </p:nvSpPr>
        <p:spPr bwMode="auto">
          <a:xfrm>
            <a:off x="381000" y="381000"/>
            <a:ext cx="7924800" cy="1077913"/>
          </a:xfrm>
          <a:prstGeom prst="rect">
            <a:avLst/>
          </a:prstGeom>
          <a:noFill/>
          <a:ln w="9525">
            <a:noFill/>
            <a:miter lim="800000"/>
            <a:headEnd/>
            <a:tailEnd/>
          </a:ln>
        </p:spPr>
        <p:txBody>
          <a:bodyPr wrap="square">
            <a:spAutoFit/>
          </a:bodyPr>
          <a:lstStyle/>
          <a:p>
            <a:r>
              <a:rPr lang="en-US" sz="3200" b="1" dirty="0">
                <a:latin typeface="Bookman Old Style" pitchFamily="18" charset="0"/>
              </a:rPr>
              <a:t>Site and Situation during European Exploration</a:t>
            </a:r>
          </a:p>
        </p:txBody>
      </p:sp>
      <p:sp>
        <p:nvSpPr>
          <p:cNvPr id="49154" name="TextBox 9"/>
          <p:cNvSpPr txBox="1">
            <a:spLocks noChangeArrowheads="1"/>
          </p:cNvSpPr>
          <p:nvPr/>
        </p:nvSpPr>
        <p:spPr bwMode="auto">
          <a:xfrm>
            <a:off x="381000" y="1600200"/>
            <a:ext cx="8382000" cy="4876801"/>
          </a:xfrm>
          <a:prstGeom prst="rect">
            <a:avLst/>
          </a:prstGeom>
          <a:noFill/>
          <a:ln w="9525">
            <a:noFill/>
            <a:miter lim="800000"/>
            <a:headEnd/>
            <a:tailEnd/>
          </a:ln>
        </p:spPr>
        <p:txBody>
          <a:bodyPr>
            <a:normAutofit/>
          </a:bodyPr>
          <a:lstStyle/>
          <a:p>
            <a:pPr marL="457200" indent="-457200">
              <a:buFont typeface="Arial" charset="0"/>
              <a:buChar char="•"/>
            </a:pPr>
            <a:r>
              <a:rPr lang="en-US" sz="2400" dirty="0">
                <a:latin typeface="Bookman Old Style" pitchFamily="18" charset="0"/>
              </a:rPr>
              <a:t>The relative importance of the interior trade routes changed when European maritime exploration and overseas colonization ushered in an era of oceanic, worldwide </a:t>
            </a:r>
            <a:r>
              <a:rPr lang="en-US" sz="2400" dirty="0" smtClean="0">
                <a:latin typeface="Bookman Old Style" pitchFamily="18" charset="0"/>
              </a:rPr>
              <a:t>trade. </a:t>
            </a:r>
            <a:endParaRPr lang="en-US" sz="2400" dirty="0" smtClean="0">
              <a:latin typeface="Bookman Old Style" pitchFamily="18" charset="0"/>
            </a:endParaRPr>
          </a:p>
          <a:p>
            <a:endParaRPr lang="en-US" sz="2400" dirty="0">
              <a:latin typeface="Bookman Old Style" pitchFamily="18" charset="0"/>
            </a:endParaRPr>
          </a:p>
          <a:p>
            <a:pPr marL="457200" indent="-457200">
              <a:buFont typeface="Arial" charset="0"/>
              <a:buChar char="•"/>
            </a:pPr>
            <a:r>
              <a:rPr lang="en-US" sz="2400" dirty="0">
                <a:latin typeface="Bookman Old Style" pitchFamily="18" charset="0"/>
              </a:rPr>
              <a:t>The </a:t>
            </a:r>
            <a:r>
              <a:rPr lang="en-US" sz="2400" u="sng" dirty="0">
                <a:solidFill>
                  <a:srgbClr val="FF0000"/>
                </a:solidFill>
                <a:latin typeface="Bookman Old Style" pitchFamily="18" charset="0"/>
              </a:rPr>
              <a:t>situation</a:t>
            </a:r>
            <a:r>
              <a:rPr lang="en-US" sz="2400" dirty="0">
                <a:latin typeface="Bookman Old Style" pitchFamily="18" charset="0"/>
              </a:rPr>
              <a:t> of cities like Paris and Xian </a:t>
            </a:r>
            <a:r>
              <a:rPr lang="en-US" sz="2400" dirty="0">
                <a:latin typeface="Bookman Old Style" pitchFamily="18" charset="0"/>
              </a:rPr>
              <a:t>(ancient capital of </a:t>
            </a:r>
            <a:r>
              <a:rPr lang="en-US" sz="2400" dirty="0" smtClean="0">
                <a:latin typeface="Bookman Old Style" pitchFamily="18" charset="0"/>
              </a:rPr>
              <a:t>China)  </a:t>
            </a:r>
            <a:r>
              <a:rPr lang="en-US" sz="2400" dirty="0">
                <a:latin typeface="Bookman Old Style" pitchFamily="18" charset="0"/>
              </a:rPr>
              <a:t>changed </a:t>
            </a:r>
            <a:r>
              <a:rPr lang="en-US" sz="2400" dirty="0">
                <a:latin typeface="Bookman Old Style" pitchFamily="18" charset="0"/>
              </a:rPr>
              <a:t>from being crucial in an interior trading route to being left out of an </a:t>
            </a:r>
            <a:r>
              <a:rPr lang="en-US" sz="2400" u="sng" dirty="0">
                <a:latin typeface="Bookman Old Style" pitchFamily="18" charset="0"/>
              </a:rPr>
              <a:t>oceanic </a:t>
            </a:r>
            <a:r>
              <a:rPr lang="en-US" sz="2400" u="sng" dirty="0" smtClean="0">
                <a:latin typeface="Bookman Old Style" pitchFamily="18" charset="0"/>
              </a:rPr>
              <a:t>trade</a:t>
            </a:r>
            <a:r>
              <a:rPr lang="en-US" sz="2400" u="sng" dirty="0" smtClean="0">
                <a:latin typeface="Bookman Old Style" pitchFamily="18" charset="0"/>
              </a:rPr>
              <a:t>.</a:t>
            </a:r>
          </a:p>
          <a:p>
            <a:pPr marL="457200" indent="-457200">
              <a:buFont typeface="Arial" charset="0"/>
              <a:buChar char="•"/>
            </a:pPr>
            <a:endParaRPr lang="en-US" sz="2400" dirty="0">
              <a:latin typeface="Bookman Old Style" pitchFamily="18" charset="0"/>
            </a:endParaRPr>
          </a:p>
          <a:p>
            <a:pPr marL="457200" indent="-457200">
              <a:buFont typeface="Arial" charset="0"/>
              <a:buChar char="•"/>
            </a:pPr>
            <a:r>
              <a:rPr lang="en-US" sz="2400" dirty="0">
                <a:latin typeface="Bookman Old Style" pitchFamily="18" charset="0"/>
              </a:rPr>
              <a:t>After European exploration took off during the 1400s, the dominance of interior cities </a:t>
            </a:r>
            <a:r>
              <a:rPr lang="en-US" sz="2400" dirty="0" smtClean="0">
                <a:latin typeface="Bookman Old Style" pitchFamily="18" charset="0"/>
              </a:rPr>
              <a:t>declined.</a:t>
            </a:r>
            <a:endParaRPr lang="en-US" sz="2400" dirty="0">
              <a:latin typeface="Bookman Old Style" pitchFamily="18" charset="0"/>
            </a:endParaRP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991600" cy="1470025"/>
          </a:xfrm>
        </p:spPr>
        <p:txBody>
          <a:bodyPr/>
          <a:lstStyle/>
          <a:p>
            <a:r>
              <a:rPr lang="en-US" sz="6600" dirty="0" smtClean="0"/>
              <a:t>Urban Decay</a:t>
            </a:r>
            <a:r>
              <a:rPr lang="en-US" sz="6600" dirty="0"/>
              <a:t/>
            </a:r>
            <a:br>
              <a:rPr lang="en-US" sz="6600" dirty="0"/>
            </a:br>
            <a:r>
              <a:rPr lang="en-US" sz="6600" dirty="0"/>
              <a:t>Detroit’s </a:t>
            </a:r>
            <a:r>
              <a:rPr lang="en-US" sz="6600" dirty="0" smtClean="0"/>
              <a:t>Decline</a:t>
            </a:r>
            <a:br>
              <a:rPr lang="en-US" sz="6600" dirty="0" smtClean="0"/>
            </a:br>
            <a:r>
              <a:rPr lang="en-US" sz="6600" dirty="0" smtClean="0"/>
              <a:t> </a:t>
            </a:r>
            <a:br>
              <a:rPr lang="en-US" sz="6600" dirty="0" smtClean="0"/>
            </a:br>
            <a:endParaRPr lang="en-US" sz="6600" dirty="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5" name="Rectangle 4"/>
          <p:cNvSpPr/>
          <p:nvPr/>
        </p:nvSpPr>
        <p:spPr>
          <a:xfrm>
            <a:off x="2286000" y="3105835"/>
            <a:ext cx="4572000" cy="923330"/>
          </a:xfrm>
          <a:prstGeom prst="rect">
            <a:avLst/>
          </a:prstGeom>
        </p:spPr>
        <p:txBody>
          <a:bodyPr>
            <a:spAutoFit/>
          </a:bodyPr>
          <a:lstStyle/>
          <a:p>
            <a:r>
              <a:rPr lang="en-US" dirty="0">
                <a:hlinkClick r:id="rId2"/>
              </a:rPr>
              <a:t>https://</a:t>
            </a:r>
            <a:r>
              <a:rPr lang="en-US" dirty="0" smtClean="0">
                <a:hlinkClick r:id="rId2"/>
              </a:rPr>
              <a:t>www.youtube.com/watch?v=pDoUpXNmcZA</a:t>
            </a:r>
            <a:endParaRPr lang="en-US" dirty="0" smtClean="0"/>
          </a:p>
          <a:p>
            <a:endParaRPr lang="en-US" dirty="0"/>
          </a:p>
        </p:txBody>
      </p:sp>
    </p:spTree>
    <p:extLst>
      <p:ext uri="{BB962C8B-B14F-4D97-AF65-F5344CB8AC3E}">
        <p14:creationId xmlns:p14="http://schemas.microsoft.com/office/powerpoint/2010/main" val="1191470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2012 John Wiley &amp; Sons, Inc. All rights reserved.</a:t>
            </a:r>
            <a:endParaRPr lang="en-US"/>
          </a:p>
        </p:txBody>
      </p:sp>
      <p:pic>
        <p:nvPicPr>
          <p:cNvPr id="3" name="Picture 2"/>
          <p:cNvPicPr>
            <a:picLocks noChangeAspect="1"/>
          </p:cNvPicPr>
          <p:nvPr/>
        </p:nvPicPr>
        <p:blipFill>
          <a:blip r:embed="rId2"/>
          <a:stretch>
            <a:fillRect/>
          </a:stretch>
        </p:blipFill>
        <p:spPr>
          <a:xfrm>
            <a:off x="1048393" y="1093519"/>
            <a:ext cx="7047213" cy="5562600"/>
          </a:xfrm>
          <a:prstGeom prst="rect">
            <a:avLst/>
          </a:prstGeom>
        </p:spPr>
      </p:pic>
      <p:sp>
        <p:nvSpPr>
          <p:cNvPr id="4" name="TextBox 3"/>
          <p:cNvSpPr txBox="1"/>
          <p:nvPr/>
        </p:nvSpPr>
        <p:spPr>
          <a:xfrm>
            <a:off x="4038600" y="194231"/>
            <a:ext cx="1563890" cy="769441"/>
          </a:xfrm>
          <a:prstGeom prst="rect">
            <a:avLst/>
          </a:prstGeom>
          <a:noFill/>
        </p:spPr>
        <p:txBody>
          <a:bodyPr wrap="none" rtlCol="0">
            <a:spAutoFit/>
          </a:bodyPr>
          <a:lstStyle/>
          <a:p>
            <a:r>
              <a:rPr lang="en-US" sz="4400" dirty="0" smtClean="0"/>
              <a:t>Past </a:t>
            </a:r>
            <a:endParaRPr lang="en-US" sz="4400" dirty="0"/>
          </a:p>
        </p:txBody>
      </p:sp>
    </p:spTree>
    <p:extLst>
      <p:ext uri="{BB962C8B-B14F-4D97-AF65-F5344CB8AC3E}">
        <p14:creationId xmlns:p14="http://schemas.microsoft.com/office/powerpoint/2010/main" val="35714294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2012 John Wiley &amp; Sons, Inc. All rights reserved.</a:t>
            </a:r>
            <a:endParaRPr lang="en-US"/>
          </a:p>
        </p:txBody>
      </p:sp>
      <p:pic>
        <p:nvPicPr>
          <p:cNvPr id="3" name="Picture 2"/>
          <p:cNvPicPr>
            <a:picLocks noChangeAspect="1"/>
          </p:cNvPicPr>
          <p:nvPr/>
        </p:nvPicPr>
        <p:blipFill>
          <a:blip r:embed="rId2"/>
          <a:stretch>
            <a:fillRect/>
          </a:stretch>
        </p:blipFill>
        <p:spPr>
          <a:xfrm>
            <a:off x="381000" y="835818"/>
            <a:ext cx="8001000" cy="4950619"/>
          </a:xfrm>
          <a:prstGeom prst="rect">
            <a:avLst/>
          </a:prstGeom>
        </p:spPr>
      </p:pic>
      <p:sp>
        <p:nvSpPr>
          <p:cNvPr id="4" name="TextBox 3"/>
          <p:cNvSpPr txBox="1"/>
          <p:nvPr/>
        </p:nvSpPr>
        <p:spPr>
          <a:xfrm>
            <a:off x="3511453" y="128656"/>
            <a:ext cx="2121093" cy="707886"/>
          </a:xfrm>
          <a:prstGeom prst="rect">
            <a:avLst/>
          </a:prstGeom>
          <a:noFill/>
        </p:spPr>
        <p:txBody>
          <a:bodyPr wrap="none" rtlCol="0">
            <a:spAutoFit/>
          </a:bodyPr>
          <a:lstStyle/>
          <a:p>
            <a:r>
              <a:rPr lang="en-US" sz="4000" dirty="0" smtClean="0"/>
              <a:t>Present</a:t>
            </a:r>
            <a:endParaRPr lang="en-US" sz="4000" dirty="0"/>
          </a:p>
        </p:txBody>
      </p:sp>
    </p:spTree>
    <p:extLst>
      <p:ext uri="{BB962C8B-B14F-4D97-AF65-F5344CB8AC3E}">
        <p14:creationId xmlns:p14="http://schemas.microsoft.com/office/powerpoint/2010/main" val="20671085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Geography of Detroit’s </a:t>
            </a:r>
            <a:r>
              <a:rPr lang="en-US" dirty="0" smtClean="0"/>
              <a:t>Decline</a:t>
            </a:r>
            <a:br>
              <a:rPr lang="en-US" dirty="0" smtClean="0"/>
            </a:br>
            <a:endParaRPr lang="en-US" dirty="0"/>
          </a:p>
        </p:txBody>
      </p:sp>
      <p:sp>
        <p:nvSpPr>
          <p:cNvPr id="3" name="Content Placeholder 2"/>
          <p:cNvSpPr>
            <a:spLocks noGrp="1"/>
          </p:cNvSpPr>
          <p:nvPr>
            <p:ph idx="1"/>
          </p:nvPr>
        </p:nvSpPr>
        <p:spPr>
          <a:xfrm>
            <a:off x="304800" y="990600"/>
            <a:ext cx="8382000" cy="5867400"/>
          </a:xfrm>
        </p:spPr>
        <p:txBody>
          <a:bodyPr/>
          <a:lstStyle/>
          <a:p>
            <a:r>
              <a:rPr lang="en-US" dirty="0"/>
              <a:t>During the mid-20th century, Detroit was the fourth largest city in the United States with a population of over 1.85 million people. It was a thriving metropolis that embodied the American Dream - a land of opportunity and growth. </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pic>
        <p:nvPicPr>
          <p:cNvPr id="5" name="Picture 4"/>
          <p:cNvPicPr>
            <a:picLocks noChangeAspect="1"/>
          </p:cNvPicPr>
          <p:nvPr/>
        </p:nvPicPr>
        <p:blipFill>
          <a:blip r:embed="rId2"/>
          <a:stretch>
            <a:fillRect/>
          </a:stretch>
        </p:blipFill>
        <p:spPr>
          <a:xfrm>
            <a:off x="3581400" y="3733800"/>
            <a:ext cx="3314700" cy="2616403"/>
          </a:xfrm>
          <a:prstGeom prst="rect">
            <a:avLst/>
          </a:prstGeom>
        </p:spPr>
      </p:pic>
    </p:spTree>
    <p:extLst>
      <p:ext uri="{BB962C8B-B14F-4D97-AF65-F5344CB8AC3E}">
        <p14:creationId xmlns:p14="http://schemas.microsoft.com/office/powerpoint/2010/main" val="17655205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562600"/>
          </a:xfrm>
        </p:spPr>
        <p:txBody>
          <a:bodyPr/>
          <a:lstStyle/>
          <a:p>
            <a:r>
              <a:rPr lang="en-US" dirty="0"/>
              <a:t>Today, Detroit has become a symbol of urban decay. Detroit's infrastructure is crumbling and the city is operating at $300 million dollars short of municipal sustainability. It is now the crime capital of America, with 7 out of 10 crimes unsolved. More than a million people have left the city since its prominent fifties. There are a multitude of reasons as to why Detroit's fell apart, but all the fundamental causes are rooted in geography</a:t>
            </a:r>
          </a:p>
          <a:p>
            <a:endParaRPr lang="en-US" dirty="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extLst>
      <p:ext uri="{BB962C8B-B14F-4D97-AF65-F5344CB8AC3E}">
        <p14:creationId xmlns:p14="http://schemas.microsoft.com/office/powerpoint/2010/main" val="34055569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lstStyle/>
          <a:p>
            <a:r>
              <a:rPr lang="en-US" sz="2800" dirty="0"/>
              <a:t>"keno capitalism" (Dear and </a:t>
            </a:r>
            <a:r>
              <a:rPr lang="en-US" sz="2800" dirty="0" err="1"/>
              <a:t>Flusty</a:t>
            </a:r>
            <a:r>
              <a:rPr lang="en-US" sz="2800" dirty="0"/>
              <a:t> 1998). In this model, based on Los Angeles, different districts are laid out in an essentially random grid, similar to a the board used in the gambling game keno. The premise of this model is that the internet and modern transportation systems have made location and distance largely irrelevant </a:t>
            </a:r>
            <a:r>
              <a:rPr lang="en-US" sz="2800" dirty="0" smtClean="0"/>
              <a:t>(not important) to </a:t>
            </a:r>
            <a:r>
              <a:rPr lang="en-US" sz="2800" dirty="0"/>
              <a:t>the location of different sorts of activities within a city.</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pic>
        <p:nvPicPr>
          <p:cNvPr id="5" name="Picture 4"/>
          <p:cNvPicPr>
            <a:picLocks noChangeAspect="1"/>
          </p:cNvPicPr>
          <p:nvPr/>
        </p:nvPicPr>
        <p:blipFill>
          <a:blip r:embed="rId2"/>
          <a:stretch>
            <a:fillRect/>
          </a:stretch>
        </p:blipFill>
        <p:spPr>
          <a:xfrm>
            <a:off x="2895600" y="3953702"/>
            <a:ext cx="2909980" cy="2552052"/>
          </a:xfrm>
          <a:prstGeom prst="rect">
            <a:avLst/>
          </a:prstGeom>
        </p:spPr>
      </p:pic>
    </p:spTree>
    <p:extLst>
      <p:ext uri="{BB962C8B-B14F-4D97-AF65-F5344CB8AC3E}">
        <p14:creationId xmlns:p14="http://schemas.microsoft.com/office/powerpoint/2010/main" val="26592599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229600" cy="4525963"/>
          </a:xfrm>
        </p:spPr>
        <p:txBody>
          <a:bodyPr/>
          <a:lstStyle/>
          <a:p>
            <a:r>
              <a:rPr lang="en-US" dirty="0"/>
              <a:t>The Gravity Model is a model used to estimate the amount of interaction between two cities. It is based on Newton's universal law of gravitation, which measured the attraction of two objects based off their mass and distance.</a:t>
            </a:r>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pic>
        <p:nvPicPr>
          <p:cNvPr id="5" name="Picture 4"/>
          <p:cNvPicPr>
            <a:picLocks noChangeAspect="1"/>
          </p:cNvPicPr>
          <p:nvPr/>
        </p:nvPicPr>
        <p:blipFill>
          <a:blip r:embed="rId2"/>
          <a:stretch>
            <a:fillRect/>
          </a:stretch>
        </p:blipFill>
        <p:spPr>
          <a:xfrm>
            <a:off x="2733885" y="3242786"/>
            <a:ext cx="3492908" cy="2624614"/>
          </a:xfrm>
          <a:prstGeom prst="rect">
            <a:avLst/>
          </a:prstGeom>
        </p:spPr>
      </p:pic>
    </p:spTree>
    <p:extLst>
      <p:ext uri="{BB962C8B-B14F-4D97-AF65-F5344CB8AC3E}">
        <p14:creationId xmlns:p14="http://schemas.microsoft.com/office/powerpoint/2010/main" val="35605202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2012 John Wiley &amp; Sons, Inc. All rights reserved.</a:t>
            </a:r>
            <a:endParaRPr lang="en-US"/>
          </a:p>
        </p:txBody>
      </p:sp>
      <p:sp>
        <p:nvSpPr>
          <p:cNvPr id="3" name="Rectangle 2"/>
          <p:cNvSpPr/>
          <p:nvPr/>
        </p:nvSpPr>
        <p:spPr>
          <a:xfrm>
            <a:off x="533400" y="117693"/>
            <a:ext cx="8610600" cy="6247864"/>
          </a:xfrm>
          <a:prstGeom prst="rect">
            <a:avLst/>
          </a:prstGeom>
        </p:spPr>
        <p:txBody>
          <a:bodyPr wrap="square">
            <a:spAutoFit/>
          </a:bodyPr>
          <a:lstStyle/>
          <a:p>
            <a:r>
              <a:rPr lang="en-US" sz="2000" dirty="0"/>
              <a:t>This model study the relative strength of </a:t>
            </a:r>
          </a:p>
          <a:p>
            <a:r>
              <a:rPr lang="en-US" sz="2000" dirty="0"/>
              <a:t>A bond between 2 places. The model was created to </a:t>
            </a:r>
          </a:p>
          <a:p>
            <a:r>
              <a:rPr lang="en-US" sz="2000" dirty="0"/>
              <a:t>predict movement of people, information, and commodities </a:t>
            </a:r>
          </a:p>
          <a:p>
            <a:r>
              <a:rPr lang="en-US" sz="2000" dirty="0"/>
              <a:t>between cities and even continents.</a:t>
            </a:r>
          </a:p>
          <a:p>
            <a:endParaRPr lang="en-US" sz="2000" dirty="0"/>
          </a:p>
          <a:p>
            <a:endParaRPr lang="en-US" sz="2000" dirty="0" smtClean="0"/>
          </a:p>
          <a:p>
            <a:r>
              <a:rPr lang="en-US" sz="2000" dirty="0" smtClean="0"/>
              <a:t>This </a:t>
            </a:r>
            <a:r>
              <a:rPr lang="en-US" sz="2000" dirty="0"/>
              <a:t>model takes into account the:</a:t>
            </a:r>
          </a:p>
          <a:p>
            <a:endParaRPr lang="en-US" sz="2000" dirty="0" smtClean="0"/>
          </a:p>
          <a:p>
            <a:r>
              <a:rPr lang="en-US" sz="2000" dirty="0" smtClean="0"/>
              <a:t>Population</a:t>
            </a:r>
            <a:endParaRPr lang="en-US" sz="2000" dirty="0"/>
          </a:p>
          <a:p>
            <a:r>
              <a:rPr lang="en-US" sz="2000" dirty="0"/>
              <a:t>2 Places</a:t>
            </a:r>
          </a:p>
          <a:p>
            <a:r>
              <a:rPr lang="en-US" sz="2000" dirty="0"/>
              <a:t>Distance</a:t>
            </a:r>
          </a:p>
          <a:p>
            <a:endParaRPr lang="en-US" sz="2000" dirty="0"/>
          </a:p>
          <a:p>
            <a:endParaRPr lang="en-US" sz="2000" dirty="0" smtClean="0"/>
          </a:p>
          <a:p>
            <a:r>
              <a:rPr lang="en-US" sz="2000" dirty="0" smtClean="0"/>
              <a:t>To </a:t>
            </a:r>
            <a:r>
              <a:rPr lang="en-US" sz="2000" dirty="0"/>
              <a:t>determinate the gravity multiply the population of a city A</a:t>
            </a:r>
          </a:p>
          <a:p>
            <a:r>
              <a:rPr lang="en-US" sz="2000" dirty="0"/>
              <a:t>By the population of city B and then divide the product by the </a:t>
            </a:r>
          </a:p>
          <a:p>
            <a:r>
              <a:rPr lang="en-US" sz="2000" dirty="0"/>
              <a:t>distance between the 2 cities squared.</a:t>
            </a:r>
          </a:p>
          <a:p>
            <a:endParaRPr lang="en-US" sz="2000" dirty="0"/>
          </a:p>
          <a:p>
            <a:r>
              <a:rPr lang="en-US" sz="2000" dirty="0"/>
              <a:t>Population 1 x Population 2</a:t>
            </a:r>
          </a:p>
          <a:p>
            <a:r>
              <a:rPr lang="en-US" sz="2000" dirty="0"/>
              <a:t>_______________________   = gravity or attraction</a:t>
            </a:r>
          </a:p>
          <a:p>
            <a:r>
              <a:rPr lang="en-US" sz="2000" dirty="0"/>
              <a:t>       Distance between the 2</a:t>
            </a:r>
          </a:p>
        </p:txBody>
      </p:sp>
    </p:spTree>
    <p:extLst>
      <p:ext uri="{BB962C8B-B14F-4D97-AF65-F5344CB8AC3E}">
        <p14:creationId xmlns:p14="http://schemas.microsoft.com/office/powerpoint/2010/main" val="30910560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2012 John Wiley &amp; Sons, Inc. All rights reserved.</a:t>
            </a:r>
            <a:endParaRPr lang="en-US"/>
          </a:p>
        </p:txBody>
      </p:sp>
      <p:sp>
        <p:nvSpPr>
          <p:cNvPr id="3" name="Rectangle 2"/>
          <p:cNvSpPr/>
          <p:nvPr/>
        </p:nvSpPr>
        <p:spPr>
          <a:xfrm>
            <a:off x="353096" y="152400"/>
            <a:ext cx="8763000" cy="1754326"/>
          </a:xfrm>
          <a:prstGeom prst="rect">
            <a:avLst/>
          </a:prstGeom>
        </p:spPr>
        <p:txBody>
          <a:bodyPr wrap="square">
            <a:spAutoFit/>
          </a:bodyPr>
          <a:lstStyle/>
          <a:p>
            <a:r>
              <a:rPr lang="en-US" sz="3600" dirty="0"/>
              <a:t>Gravity Model Exercise: </a:t>
            </a:r>
            <a:br>
              <a:rPr lang="en-US" sz="3600" dirty="0"/>
            </a:br>
            <a:r>
              <a:rPr lang="en-US" sz="3600" dirty="0">
                <a:solidFill>
                  <a:srgbClr val="FF0000"/>
                </a:solidFill>
              </a:rPr>
              <a:t>Which two cities have bigger gravity or attraction?</a:t>
            </a:r>
          </a:p>
        </p:txBody>
      </p:sp>
      <p:sp>
        <p:nvSpPr>
          <p:cNvPr id="4" name="Rectangle 3"/>
          <p:cNvSpPr/>
          <p:nvPr/>
        </p:nvSpPr>
        <p:spPr>
          <a:xfrm>
            <a:off x="353096" y="2286000"/>
            <a:ext cx="8534400" cy="3539430"/>
          </a:xfrm>
          <a:prstGeom prst="rect">
            <a:avLst/>
          </a:prstGeom>
        </p:spPr>
        <p:txBody>
          <a:bodyPr wrap="square">
            <a:spAutoFit/>
          </a:bodyPr>
          <a:lstStyle/>
          <a:p>
            <a:r>
              <a:rPr lang="en-US" sz="2800" dirty="0" smtClean="0"/>
              <a:t>Population:</a:t>
            </a:r>
            <a:endParaRPr lang="en-US" sz="2800" dirty="0"/>
          </a:p>
          <a:p>
            <a:r>
              <a:rPr lang="en-US" sz="2800" dirty="0"/>
              <a:t>New York City- 8,406,000 </a:t>
            </a:r>
          </a:p>
          <a:p>
            <a:r>
              <a:rPr lang="en-US" sz="2800" dirty="0"/>
              <a:t>Austin- 885,400 </a:t>
            </a:r>
          </a:p>
          <a:p>
            <a:r>
              <a:rPr lang="en-US" sz="2800" dirty="0"/>
              <a:t>Albuquerque- 556,495 </a:t>
            </a:r>
          </a:p>
          <a:p>
            <a:endParaRPr lang="en-US" sz="2800" dirty="0"/>
          </a:p>
          <a:p>
            <a:r>
              <a:rPr lang="en-US" sz="2800" dirty="0"/>
              <a:t>Distance:</a:t>
            </a:r>
          </a:p>
          <a:p>
            <a:r>
              <a:rPr lang="en-US" sz="2800" dirty="0"/>
              <a:t>NY to </a:t>
            </a:r>
            <a:r>
              <a:rPr lang="en-US" sz="2800" dirty="0" err="1"/>
              <a:t>Aus</a:t>
            </a:r>
            <a:r>
              <a:rPr lang="en-US" sz="2800" dirty="0"/>
              <a:t>- 1,742.2 mi </a:t>
            </a:r>
          </a:p>
          <a:p>
            <a:r>
              <a:rPr lang="en-US" sz="2800" dirty="0" err="1"/>
              <a:t>Albu</a:t>
            </a:r>
            <a:r>
              <a:rPr lang="en-US" sz="2800" dirty="0"/>
              <a:t> to Aus-694.6 mi </a:t>
            </a:r>
          </a:p>
        </p:txBody>
      </p:sp>
    </p:spTree>
    <p:extLst>
      <p:ext uri="{BB962C8B-B14F-4D97-AF65-F5344CB8AC3E}">
        <p14:creationId xmlns:p14="http://schemas.microsoft.com/office/powerpoint/2010/main" val="3085911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2012 John Wiley &amp; Sons, Inc. All rights reserved.</a:t>
            </a:r>
            <a:endParaRPr lang="en-US"/>
          </a:p>
        </p:txBody>
      </p:sp>
      <p:pic>
        <p:nvPicPr>
          <p:cNvPr id="3" name="Picture 2"/>
          <p:cNvPicPr>
            <a:picLocks noChangeAspect="1"/>
          </p:cNvPicPr>
          <p:nvPr/>
        </p:nvPicPr>
        <p:blipFill>
          <a:blip r:embed="rId2"/>
          <a:stretch>
            <a:fillRect/>
          </a:stretch>
        </p:blipFill>
        <p:spPr>
          <a:xfrm>
            <a:off x="685800" y="152400"/>
            <a:ext cx="7772399" cy="5840276"/>
          </a:xfrm>
          <a:prstGeom prst="rect">
            <a:avLst/>
          </a:prstGeom>
        </p:spPr>
      </p:pic>
    </p:spTree>
    <p:extLst>
      <p:ext uri="{BB962C8B-B14F-4D97-AF65-F5344CB8AC3E}">
        <p14:creationId xmlns:p14="http://schemas.microsoft.com/office/powerpoint/2010/main" val="2055394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1"/>
          <p:cNvSpPr>
            <a:spLocks noGrp="1"/>
          </p:cNvSpPr>
          <p:nvPr>
            <p:ph idx="1"/>
          </p:nvPr>
        </p:nvSpPr>
        <p:spPr>
          <a:xfrm>
            <a:off x="381000" y="1676399"/>
            <a:ext cx="8229600" cy="4816475"/>
          </a:xfrm>
        </p:spPr>
        <p:txBody>
          <a:bodyPr>
            <a:normAutofit/>
          </a:bodyPr>
          <a:lstStyle/>
          <a:p>
            <a:pPr eaLnBrk="1" hangingPunct="1"/>
            <a:r>
              <a:rPr lang="en-US" sz="2400" dirty="0" smtClean="0">
                <a:latin typeface="Bookman Old Style" pitchFamily="18" charset="0"/>
              </a:rPr>
              <a:t>Coastal cities remained crucial after exploration led to </a:t>
            </a:r>
            <a:r>
              <a:rPr lang="en-US" sz="2400" dirty="0" smtClean="0">
                <a:latin typeface="Bookman Old Style" pitchFamily="18" charset="0"/>
              </a:rPr>
              <a:t>colonialism.</a:t>
            </a:r>
          </a:p>
          <a:p>
            <a:pPr eaLnBrk="1" hangingPunct="1"/>
            <a:endParaRPr lang="en-US" sz="2400" dirty="0" smtClean="0">
              <a:latin typeface="Bookman Old Style" pitchFamily="18" charset="0"/>
            </a:endParaRPr>
          </a:p>
          <a:p>
            <a:pPr eaLnBrk="1" hangingPunct="1"/>
            <a:r>
              <a:rPr lang="en-US" sz="2400" dirty="0" smtClean="0">
                <a:latin typeface="Bookman Old Style" pitchFamily="18" charset="0"/>
              </a:rPr>
              <a:t>The </a:t>
            </a:r>
            <a:r>
              <a:rPr lang="en-US" sz="2400" u="sng" dirty="0" smtClean="0">
                <a:latin typeface="Bookman Old Style" pitchFamily="18" charset="0"/>
              </a:rPr>
              <a:t>trade networks </a:t>
            </a:r>
            <a:r>
              <a:rPr lang="en-US" sz="2400" dirty="0" smtClean="0">
                <a:latin typeface="Bookman Old Style" pitchFamily="18" charset="0"/>
              </a:rPr>
              <a:t>European powers commanded (including the slave trade) brought unprecedented riches to Europe’s </a:t>
            </a:r>
            <a:r>
              <a:rPr lang="en-US" sz="2400" dirty="0" smtClean="0">
                <a:latin typeface="Bookman Old Style" pitchFamily="18" charset="0"/>
              </a:rPr>
              <a:t>flourishing </a:t>
            </a:r>
            <a:r>
              <a:rPr lang="en-US" sz="2400" dirty="0" smtClean="0">
                <a:latin typeface="Bookman Old Style" pitchFamily="18" charset="0"/>
              </a:rPr>
              <a:t>medieval cities, such as Amsterdam (the Netherlands), London (England), Lisbon (Portugal), Liverpool (England), and Seville (Spain</a:t>
            </a:r>
            <a:r>
              <a:rPr lang="en-US" sz="2400" dirty="0" smtClean="0">
                <a:latin typeface="Bookman Old Style" pitchFamily="18" charset="0"/>
              </a:rPr>
              <a:t>)</a:t>
            </a:r>
            <a:endParaRPr lang="en-US" sz="2400" dirty="0" smtClean="0">
              <a:latin typeface="Bookman Old Style" pitchFamily="18" charset="0"/>
            </a:endParaRPr>
          </a:p>
        </p:txBody>
      </p:sp>
      <p:sp>
        <p:nvSpPr>
          <p:cNvPr id="3" name="Footer Placeholder 2"/>
          <p:cNvSpPr>
            <a:spLocks noGrp="1"/>
          </p:cNvSpPr>
          <p:nvPr>
            <p:ph type="ftr" sz="quarter" idx="11"/>
          </p:nvPr>
        </p:nvSpPr>
        <p:spPr/>
        <p:txBody>
          <a:bodyPr/>
          <a:lstStyle/>
          <a:p>
            <a:pPr>
              <a:defRPr/>
            </a:pPr>
            <a:r>
              <a:rPr lang="en-US" smtClean="0"/>
              <a:t>© 2012 John Wiley &amp; Sons, Inc. All rights reserved.</a:t>
            </a:r>
            <a:endParaRPr lang="en-US"/>
          </a:p>
        </p:txBody>
      </p:sp>
      <p:sp>
        <p:nvSpPr>
          <p:cNvPr id="4" name="TextBox 8"/>
          <p:cNvSpPr txBox="1">
            <a:spLocks noChangeArrowheads="1"/>
          </p:cNvSpPr>
          <p:nvPr/>
        </p:nvSpPr>
        <p:spPr bwMode="auto">
          <a:xfrm>
            <a:off x="381000" y="522287"/>
            <a:ext cx="7924800" cy="1077913"/>
          </a:xfrm>
          <a:prstGeom prst="rect">
            <a:avLst/>
          </a:prstGeom>
          <a:noFill/>
          <a:ln w="9525">
            <a:noFill/>
            <a:miter lim="800000"/>
            <a:headEnd/>
            <a:tailEnd/>
          </a:ln>
        </p:spPr>
        <p:txBody>
          <a:bodyPr wrap="square">
            <a:spAutoFit/>
          </a:bodyPr>
          <a:lstStyle/>
          <a:p>
            <a:r>
              <a:rPr lang="en-US" sz="3200" b="1" dirty="0" smtClean="0">
                <a:latin typeface="Bookman Old Style" pitchFamily="18" charset="0"/>
              </a:rPr>
              <a:t>Site and </a:t>
            </a:r>
            <a:r>
              <a:rPr lang="en-US" sz="3200" b="1" dirty="0" smtClean="0">
                <a:solidFill>
                  <a:srgbClr val="FF0000"/>
                </a:solidFill>
                <a:latin typeface="Bookman Old Style" pitchFamily="18" charset="0"/>
              </a:rPr>
              <a:t>Situation</a:t>
            </a:r>
            <a:r>
              <a:rPr lang="en-US" sz="3200" b="1" dirty="0" smtClean="0">
                <a:latin typeface="Bookman Old Style" pitchFamily="18" charset="0"/>
              </a:rPr>
              <a:t> during European Exploration</a:t>
            </a:r>
            <a:endParaRPr lang="en-US" sz="3200" b="1" dirty="0">
              <a:latin typeface="Bookman Old Styl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
        <p:nvSpPr>
          <p:cNvPr id="21505" name="Content Placeholder 1"/>
          <p:cNvSpPr>
            <a:spLocks noGrp="1"/>
          </p:cNvSpPr>
          <p:nvPr>
            <p:ph idx="4294967295"/>
          </p:nvPr>
        </p:nvSpPr>
        <p:spPr>
          <a:xfrm>
            <a:off x="304800" y="1325563"/>
            <a:ext cx="8458200" cy="5151437"/>
          </a:xfrm>
        </p:spPr>
        <p:txBody>
          <a:bodyPr/>
          <a:lstStyle/>
          <a:p>
            <a:pPr eaLnBrk="1" hangingPunct="1"/>
            <a:r>
              <a:rPr lang="en-US" sz="2400" dirty="0" smtClean="0">
                <a:latin typeface="Bookman Old Style" pitchFamily="18" charset="0"/>
              </a:rPr>
              <a:t>The </a:t>
            </a:r>
            <a:r>
              <a:rPr lang="en-US" sz="2400" b="1" dirty="0" smtClean="0">
                <a:latin typeface="Bookman Old Style" pitchFamily="18" charset="0"/>
              </a:rPr>
              <a:t>rank-size rule </a:t>
            </a:r>
            <a:r>
              <a:rPr lang="en-US" sz="2400" dirty="0" smtClean="0">
                <a:latin typeface="Bookman Old Style" pitchFamily="18" charset="0"/>
              </a:rPr>
              <a:t>holds that in a model urban </a:t>
            </a:r>
            <a:r>
              <a:rPr lang="en-US" sz="2400" dirty="0" smtClean="0">
                <a:latin typeface="Bookman Old Style" pitchFamily="18" charset="0"/>
              </a:rPr>
              <a:t>hierarchy</a:t>
            </a:r>
            <a:r>
              <a:rPr lang="en-US" sz="2400" dirty="0">
                <a:latin typeface="Bookman Old Style" pitchFamily="18" charset="0"/>
              </a:rPr>
              <a:t>.</a:t>
            </a:r>
            <a:endParaRPr lang="en-US" sz="2400" dirty="0" smtClean="0">
              <a:latin typeface="Bookman Old Style" pitchFamily="18" charset="0"/>
            </a:endParaRPr>
          </a:p>
          <a:p>
            <a:pPr eaLnBrk="1" hangingPunct="1"/>
            <a:r>
              <a:rPr lang="en-US" sz="2400" dirty="0" smtClean="0">
                <a:latin typeface="Bookman Old Style" pitchFamily="18" charset="0"/>
              </a:rPr>
              <a:t>The </a:t>
            </a:r>
            <a:r>
              <a:rPr lang="en-US" sz="2400" u="sng" dirty="0" smtClean="0">
                <a:latin typeface="Bookman Old Style" pitchFamily="18" charset="0"/>
              </a:rPr>
              <a:t>rank-size</a:t>
            </a:r>
            <a:r>
              <a:rPr lang="en-US" sz="2400" dirty="0" smtClean="0">
                <a:latin typeface="Bookman Old Style" pitchFamily="18" charset="0"/>
              </a:rPr>
              <a:t> rule does not apply in all countries, especially countries with one dominant city</a:t>
            </a:r>
            <a:r>
              <a:rPr lang="en-US" sz="2400" dirty="0" smtClean="0">
                <a:latin typeface="Bookman Old Style" pitchFamily="18" charset="0"/>
              </a:rPr>
              <a:t>.</a:t>
            </a:r>
          </a:p>
          <a:p>
            <a:pPr eaLnBrk="1" hangingPunct="1"/>
            <a:endParaRPr lang="en-US" sz="2400" dirty="0" smtClean="0">
              <a:latin typeface="Bookman Old Style" pitchFamily="18" charset="0"/>
            </a:endParaRPr>
          </a:p>
          <a:p>
            <a:pPr eaLnBrk="1" hangingPunct="1"/>
            <a:r>
              <a:rPr lang="en-US" sz="2400" dirty="0">
                <a:latin typeface="Bookman Old Style" pitchFamily="18" charset="0"/>
              </a:rPr>
              <a:t>According to the </a:t>
            </a:r>
            <a:r>
              <a:rPr lang="en-US" sz="2400" u="sng" dirty="0">
                <a:latin typeface="Bookman Old Style" pitchFamily="18" charset="0"/>
              </a:rPr>
              <a:t>rank-size rule</a:t>
            </a:r>
            <a:r>
              <a:rPr lang="en-US" sz="2400" dirty="0">
                <a:latin typeface="Bookman Old Style" pitchFamily="18" charset="0"/>
              </a:rPr>
              <a:t>, a rank 2 city would have ½ the population of a country’s largest city and a rank 3 city would have ⅓ the population of a country's largest city, a rank four city would have ¼ the population of the largest city, and so on.</a:t>
            </a:r>
            <a:endParaRPr lang="en-US" sz="2400" dirty="0" smtClean="0">
              <a:latin typeface="Bookman Old Style" pitchFamily="18" charset="0"/>
            </a:endParaRPr>
          </a:p>
        </p:txBody>
      </p:sp>
      <p:sp>
        <p:nvSpPr>
          <p:cNvPr id="21506" name="TextBox 2"/>
          <p:cNvSpPr txBox="1">
            <a:spLocks noChangeArrowheads="1"/>
          </p:cNvSpPr>
          <p:nvPr/>
        </p:nvSpPr>
        <p:spPr bwMode="auto">
          <a:xfrm>
            <a:off x="304800" y="405824"/>
            <a:ext cx="8534400" cy="584776"/>
          </a:xfrm>
          <a:prstGeom prst="rect">
            <a:avLst/>
          </a:prstGeom>
          <a:noFill/>
          <a:ln w="9525">
            <a:noFill/>
            <a:miter lim="800000"/>
            <a:headEnd/>
            <a:tailEnd/>
          </a:ln>
        </p:spPr>
        <p:txBody>
          <a:bodyPr wrap="square">
            <a:spAutoFit/>
          </a:bodyPr>
          <a:lstStyle/>
          <a:p>
            <a:r>
              <a:rPr lang="en-US" sz="3200" b="1" dirty="0">
                <a:latin typeface="Bookman Old Style" pitchFamily="18" charset="0"/>
              </a:rPr>
              <a:t>Rank and Size in the Urban Matrix</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a:t>L</a:t>
            </a:r>
            <a:r>
              <a:rPr lang="en-US" dirty="0" smtClean="0"/>
              <a:t>et's </a:t>
            </a:r>
            <a:r>
              <a:rPr lang="en-US" dirty="0"/>
              <a:t>say that the largest city in Texas is Houston, and the second biggest is Dallas</a:t>
            </a:r>
          </a:p>
          <a:p>
            <a:endParaRPr lang="en-US" dirty="0" smtClean="0"/>
          </a:p>
          <a:p>
            <a:r>
              <a:rPr lang="en-US" dirty="0" smtClean="0"/>
              <a:t>Houston </a:t>
            </a:r>
            <a:r>
              <a:rPr lang="en-US" dirty="0"/>
              <a:t>= 2.2 million people then.... </a:t>
            </a:r>
            <a:endParaRPr lang="en-US" dirty="0" smtClean="0"/>
          </a:p>
          <a:p>
            <a:pPr marL="0" indent="0">
              <a:buNone/>
            </a:pPr>
            <a:r>
              <a:rPr lang="en-US" dirty="0" smtClean="0"/>
              <a:t>Dallas </a:t>
            </a:r>
            <a:r>
              <a:rPr lang="en-US" dirty="0"/>
              <a:t>= 1/2 of 2.2 million people (because they are the 2nd)</a:t>
            </a:r>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extLst>
      <p:ext uri="{BB962C8B-B14F-4D97-AF65-F5344CB8AC3E}">
        <p14:creationId xmlns:p14="http://schemas.microsoft.com/office/powerpoint/2010/main" val="2576636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 2012 John Wiley &amp; Sons, Inc. All rights reserved.</a:t>
            </a:r>
            <a:endParaRPr lang="en-US"/>
          </a:p>
        </p:txBody>
      </p:sp>
      <p:pic>
        <p:nvPicPr>
          <p:cNvPr id="3" name="Picture 2"/>
          <p:cNvPicPr>
            <a:picLocks noChangeAspect="1"/>
          </p:cNvPicPr>
          <p:nvPr/>
        </p:nvPicPr>
        <p:blipFill>
          <a:blip r:embed="rId2"/>
          <a:stretch>
            <a:fillRect/>
          </a:stretch>
        </p:blipFill>
        <p:spPr>
          <a:xfrm>
            <a:off x="1981200" y="-35500"/>
            <a:ext cx="5110189" cy="6741100"/>
          </a:xfrm>
          <a:prstGeom prst="rect">
            <a:avLst/>
          </a:prstGeom>
        </p:spPr>
      </p:pic>
    </p:spTree>
    <p:extLst>
      <p:ext uri="{BB962C8B-B14F-4D97-AF65-F5344CB8AC3E}">
        <p14:creationId xmlns:p14="http://schemas.microsoft.com/office/powerpoint/2010/main" val="1396513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Primary City</a:t>
            </a:r>
            <a:endParaRPr lang="en-US" dirty="0"/>
          </a:p>
        </p:txBody>
      </p:sp>
      <p:sp>
        <p:nvSpPr>
          <p:cNvPr id="3" name="Content Placeholder 2"/>
          <p:cNvSpPr>
            <a:spLocks noGrp="1"/>
          </p:cNvSpPr>
          <p:nvPr>
            <p:ph idx="1"/>
          </p:nvPr>
        </p:nvSpPr>
        <p:spPr>
          <a:xfrm>
            <a:off x="457200" y="1123682"/>
            <a:ext cx="8229600" cy="4525963"/>
          </a:xfrm>
        </p:spPr>
        <p:txBody>
          <a:bodyPr/>
          <a:lstStyle/>
          <a:p>
            <a:r>
              <a:rPr lang="en-US" sz="2800" dirty="0"/>
              <a:t>Mark Jefferson: A primate city is “a country’s leading city, always disproportionately large and exceptionally expressive of national capacity and feeling.” </a:t>
            </a:r>
            <a:endParaRPr lang="en-US" sz="2800" dirty="0" smtClean="0"/>
          </a:p>
          <a:p>
            <a:endParaRPr lang="en-US" sz="2800" dirty="0"/>
          </a:p>
          <a:p>
            <a:r>
              <a:rPr lang="en-US" sz="2800" dirty="0" smtClean="0"/>
              <a:t>Primate </a:t>
            </a:r>
            <a:r>
              <a:rPr lang="en-US" sz="2800" dirty="0"/>
              <a:t>cities exist in areas where the rank-size rule does not apply. Primate cities are cities that are disproportionately larger than all other cities in that region; these cities are normally the biggest contributor to the overall economy in that area or could possibly be one of few cities stimulating the economy.</a:t>
            </a:r>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 2012 John Wiley &amp; Sons, Inc. All rights reserved.</a:t>
            </a:r>
            <a:endParaRPr lang="en-US"/>
          </a:p>
        </p:txBody>
      </p:sp>
    </p:spTree>
    <p:extLst>
      <p:ext uri="{BB962C8B-B14F-4D97-AF65-F5344CB8AC3E}">
        <p14:creationId xmlns:p14="http://schemas.microsoft.com/office/powerpoint/2010/main" val="2224944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7FA3D51-3827-42B5-846D-0B421B6B9922}">
  <ds:schemaRefs>
    <ds:schemaRef ds:uri="ESRI.ArcGIS.Mapping.OfficeIntegration.PowerPointInfo"/>
  </ds:schemaRefs>
</ds:datastoreItem>
</file>

<file path=customXml/itemProps10.xml><?xml version="1.0" encoding="utf-8"?>
<ds:datastoreItem xmlns:ds="http://schemas.openxmlformats.org/officeDocument/2006/customXml" ds:itemID="{785722B8-1FED-4DE4-B03A-C8E4B745BE56}">
  <ds:schemaRefs>
    <ds:schemaRef ds:uri="ESRI.ArcGIS.Mapping.OfficeIntegration.PowerPointInfo"/>
  </ds:schemaRefs>
</ds:datastoreItem>
</file>

<file path=customXml/itemProps11.xml><?xml version="1.0" encoding="utf-8"?>
<ds:datastoreItem xmlns:ds="http://schemas.openxmlformats.org/officeDocument/2006/customXml" ds:itemID="{023A5E5D-295B-4624-A423-87869DF1F373}">
  <ds:schemaRefs>
    <ds:schemaRef ds:uri="ESRI.ArcGIS.Mapping.OfficeIntegration.PowerPointInfo"/>
  </ds:schemaRefs>
</ds:datastoreItem>
</file>

<file path=customXml/itemProps12.xml><?xml version="1.0" encoding="utf-8"?>
<ds:datastoreItem xmlns:ds="http://schemas.openxmlformats.org/officeDocument/2006/customXml" ds:itemID="{491E1E54-96CE-4DFE-9544-3F2357AAB4AE}">
  <ds:schemaRefs>
    <ds:schemaRef ds:uri="ESRI.ArcGIS.Mapping.OfficeIntegration.PowerPointInfo"/>
  </ds:schemaRefs>
</ds:datastoreItem>
</file>

<file path=customXml/itemProps13.xml><?xml version="1.0" encoding="utf-8"?>
<ds:datastoreItem xmlns:ds="http://schemas.openxmlformats.org/officeDocument/2006/customXml" ds:itemID="{7BB86583-7508-4843-B2BB-325CE09753DA}">
  <ds:schemaRefs>
    <ds:schemaRef ds:uri="ESRI.ArcGIS.Mapping.OfficeIntegration.PowerPointInfo"/>
  </ds:schemaRefs>
</ds:datastoreItem>
</file>

<file path=customXml/itemProps14.xml><?xml version="1.0" encoding="utf-8"?>
<ds:datastoreItem xmlns:ds="http://schemas.openxmlformats.org/officeDocument/2006/customXml" ds:itemID="{62990197-17BA-4F2D-9873-0EEB7E21BF32}">
  <ds:schemaRefs>
    <ds:schemaRef ds:uri="ESRI.ArcGIS.Mapping.OfficeIntegration.PowerPointInfo"/>
  </ds:schemaRefs>
</ds:datastoreItem>
</file>

<file path=customXml/itemProps2.xml><?xml version="1.0" encoding="utf-8"?>
<ds:datastoreItem xmlns:ds="http://schemas.openxmlformats.org/officeDocument/2006/customXml" ds:itemID="{25CF64F3-8C2A-4DDF-8F79-084489AE6790}">
  <ds:schemaRefs>
    <ds:schemaRef ds:uri="ESRI.ArcGIS.Mapping.OfficeIntegration.PowerPointInfo"/>
  </ds:schemaRefs>
</ds:datastoreItem>
</file>

<file path=customXml/itemProps3.xml><?xml version="1.0" encoding="utf-8"?>
<ds:datastoreItem xmlns:ds="http://schemas.openxmlformats.org/officeDocument/2006/customXml" ds:itemID="{2A8C9C30-117B-4EEB-BDC8-69422CAD8156}">
  <ds:schemaRefs>
    <ds:schemaRef ds:uri="ESRI.ArcGIS.Mapping.OfficeIntegration.PowerPointInfo"/>
  </ds:schemaRefs>
</ds:datastoreItem>
</file>

<file path=customXml/itemProps4.xml><?xml version="1.0" encoding="utf-8"?>
<ds:datastoreItem xmlns:ds="http://schemas.openxmlformats.org/officeDocument/2006/customXml" ds:itemID="{17D676DC-A2B9-436C-8777-94D7B47A1481}">
  <ds:schemaRefs>
    <ds:schemaRef ds:uri="ESRI.ArcGIS.Mapping.OfficeIntegration.PowerPointInfo"/>
  </ds:schemaRefs>
</ds:datastoreItem>
</file>

<file path=customXml/itemProps5.xml><?xml version="1.0" encoding="utf-8"?>
<ds:datastoreItem xmlns:ds="http://schemas.openxmlformats.org/officeDocument/2006/customXml" ds:itemID="{0A9318C4-3C7C-46EB-B177-069DA6A2742D}">
  <ds:schemaRefs>
    <ds:schemaRef ds:uri="ESRI.ArcGIS.Mapping.OfficeIntegration.PowerPointInfo"/>
  </ds:schemaRefs>
</ds:datastoreItem>
</file>

<file path=customXml/itemProps6.xml><?xml version="1.0" encoding="utf-8"?>
<ds:datastoreItem xmlns:ds="http://schemas.openxmlformats.org/officeDocument/2006/customXml" ds:itemID="{DDF43548-04BE-4214-8C11-F002CF99DB9E}">
  <ds:schemaRefs>
    <ds:schemaRef ds:uri="ESRI.ArcGIS.Mapping.OfficeIntegration.PowerPointInfo"/>
  </ds:schemaRefs>
</ds:datastoreItem>
</file>

<file path=customXml/itemProps7.xml><?xml version="1.0" encoding="utf-8"?>
<ds:datastoreItem xmlns:ds="http://schemas.openxmlformats.org/officeDocument/2006/customXml" ds:itemID="{EF36B44A-9BC1-4DA1-AE22-1AFB8623C182}">
  <ds:schemaRefs>
    <ds:schemaRef ds:uri="ESRI.ArcGIS.Mapping.OfficeIntegration.PowerPointInfo"/>
  </ds:schemaRefs>
</ds:datastoreItem>
</file>

<file path=customXml/itemProps8.xml><?xml version="1.0" encoding="utf-8"?>
<ds:datastoreItem xmlns:ds="http://schemas.openxmlformats.org/officeDocument/2006/customXml" ds:itemID="{B68F4C7A-9670-404E-ADDD-68DF6E38E17A}">
  <ds:schemaRefs>
    <ds:schemaRef ds:uri="ESRI.ArcGIS.Mapping.OfficeIntegration.PowerPointInfo"/>
  </ds:schemaRefs>
</ds:datastoreItem>
</file>

<file path=customXml/itemProps9.xml><?xml version="1.0" encoding="utf-8"?>
<ds:datastoreItem xmlns:ds="http://schemas.openxmlformats.org/officeDocument/2006/customXml" ds:itemID="{89D8E4B8-D272-4B7A-9503-8D192EAA217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207</TotalTime>
  <Words>3206</Words>
  <Application>Microsoft Office PowerPoint</Application>
  <PresentationFormat>On-screen Show (4:3)</PresentationFormat>
  <Paragraphs>260</Paragraphs>
  <Slides>49</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Bookman Old Style</vt:lpstr>
      <vt:lpstr>Calibri</vt:lpstr>
      <vt:lpstr>Verdana</vt:lpstr>
      <vt:lpstr>Office Theme</vt:lpstr>
      <vt:lpstr>Chapter 9:  Urban Geography</vt:lpstr>
      <vt:lpstr>PowerPoint Presentation</vt:lpstr>
      <vt:lpstr>PowerPoint Presentation</vt:lpstr>
      <vt:lpstr>PowerPoint Presentation</vt:lpstr>
      <vt:lpstr>PowerPoint Presentation</vt:lpstr>
      <vt:lpstr>PowerPoint Presentation</vt:lpstr>
      <vt:lpstr>Example:</vt:lpstr>
      <vt:lpstr>PowerPoint Presentation</vt:lpstr>
      <vt:lpstr>Primary City</vt:lpstr>
      <vt:lpstr>Example:</vt:lpstr>
      <vt:lpstr>PowerPoint Presentation</vt:lpstr>
      <vt:lpstr>PowerPoint Presentation</vt:lpstr>
      <vt:lpstr>PowerPoint Presentation</vt:lpstr>
      <vt:lpstr>Central Places Today</vt:lpstr>
      <vt:lpstr>PowerPoint Presentation</vt:lpstr>
      <vt:lpstr>PowerPoint Presentation</vt:lpstr>
      <vt:lpstr>Functional Zones</vt:lpstr>
      <vt:lpstr>PowerPoint Presentation</vt:lpstr>
      <vt:lpstr>Functional Zones</vt:lpstr>
      <vt:lpstr>Modeling the North American City</vt:lpstr>
      <vt:lpstr>PowerPoint Presentation</vt:lpstr>
      <vt:lpstr>Modeling the North American City</vt:lpstr>
      <vt:lpstr>PowerPoint Presentation</vt:lpstr>
      <vt:lpstr>Multi-Nuclear Model</vt:lpstr>
      <vt:lpstr>Multi-Nuclear Model</vt:lpstr>
      <vt:lpstr>PowerPoint Presentation</vt:lpstr>
      <vt:lpstr>Modeling the North American City</vt:lpstr>
      <vt:lpstr>PowerPoint Presentation</vt:lpstr>
      <vt:lpstr>Modeling the Cities of the Global Periphery and Semiperiphery</vt:lpstr>
      <vt:lpstr>PowerPoint Presentation</vt:lpstr>
      <vt:lpstr>PowerPoint Presentation</vt:lpstr>
      <vt:lpstr>The African City</vt:lpstr>
      <vt:lpstr>The Southeast Asian City</vt:lpstr>
      <vt:lpstr>Shaping Cities in the Global Periphery and Semiperiphery</vt:lpstr>
      <vt:lpstr>Shaping Cities in the Global Core</vt:lpstr>
      <vt:lpstr>PowerPoint Presentation</vt:lpstr>
      <vt:lpstr>Urban Sprawl and New Urbanism</vt:lpstr>
      <vt:lpstr>Urban Sprawl and New Urbanism</vt:lpstr>
      <vt:lpstr>Galactic City</vt:lpstr>
      <vt:lpstr>Urban Decay Detroit’s Decline   </vt:lpstr>
      <vt:lpstr>PowerPoint Presentation</vt:lpstr>
      <vt:lpstr>PowerPoint Presentation</vt:lpstr>
      <vt:lpstr>The Geography of Detroit’s Decline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Maribel Velez Ramos</cp:lastModifiedBy>
  <cp:revision>330</cp:revision>
  <dcterms:created xsi:type="dcterms:W3CDTF">2012-02-03T21:50:06Z</dcterms:created>
  <dcterms:modified xsi:type="dcterms:W3CDTF">2017-02-10T16:33:11Z</dcterms:modified>
</cp:coreProperties>
</file>