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Lst>
  <p:notesMasterIdLst>
    <p:notesMasterId r:id="rId75"/>
  </p:notesMasterIdLst>
  <p:handoutMasterIdLst>
    <p:handoutMasterId r:id="rId76"/>
  </p:handoutMasterIdLst>
  <p:sldIdLst>
    <p:sldId id="257" r:id="rId3"/>
    <p:sldId id="258" r:id="rId4"/>
    <p:sldId id="260" r:id="rId5"/>
    <p:sldId id="263" r:id="rId6"/>
    <p:sldId id="288" r:id="rId7"/>
    <p:sldId id="367" r:id="rId8"/>
    <p:sldId id="264" r:id="rId9"/>
    <p:sldId id="275" r:id="rId10"/>
    <p:sldId id="340" r:id="rId11"/>
    <p:sldId id="276" r:id="rId12"/>
    <p:sldId id="277" r:id="rId13"/>
    <p:sldId id="278" r:id="rId14"/>
    <p:sldId id="368" r:id="rId15"/>
    <p:sldId id="279" r:id="rId16"/>
    <p:sldId id="369" r:id="rId17"/>
    <p:sldId id="280" r:id="rId18"/>
    <p:sldId id="282" r:id="rId19"/>
    <p:sldId id="284" r:id="rId20"/>
    <p:sldId id="286" r:id="rId21"/>
    <p:sldId id="287" r:id="rId22"/>
    <p:sldId id="350" r:id="rId23"/>
    <p:sldId id="290" r:id="rId24"/>
    <p:sldId id="351" r:id="rId25"/>
    <p:sldId id="370" r:id="rId26"/>
    <p:sldId id="371" r:id="rId27"/>
    <p:sldId id="372" r:id="rId28"/>
    <p:sldId id="373" r:id="rId29"/>
    <p:sldId id="422" r:id="rId30"/>
    <p:sldId id="374" r:id="rId31"/>
    <p:sldId id="420" r:id="rId32"/>
    <p:sldId id="375" r:id="rId33"/>
    <p:sldId id="376" r:id="rId34"/>
    <p:sldId id="377" r:id="rId35"/>
    <p:sldId id="379" r:id="rId36"/>
    <p:sldId id="380" r:id="rId37"/>
    <p:sldId id="382" r:id="rId38"/>
    <p:sldId id="383" r:id="rId39"/>
    <p:sldId id="384" r:id="rId40"/>
    <p:sldId id="385" r:id="rId41"/>
    <p:sldId id="386" r:id="rId42"/>
    <p:sldId id="387" r:id="rId43"/>
    <p:sldId id="388" r:id="rId44"/>
    <p:sldId id="389" r:id="rId45"/>
    <p:sldId id="390" r:id="rId46"/>
    <p:sldId id="391" r:id="rId47"/>
    <p:sldId id="421" r:id="rId48"/>
    <p:sldId id="393" r:id="rId49"/>
    <p:sldId id="394" r:id="rId50"/>
    <p:sldId id="395" r:id="rId51"/>
    <p:sldId id="396" r:id="rId52"/>
    <p:sldId id="397" r:id="rId53"/>
    <p:sldId id="398" r:id="rId54"/>
    <p:sldId id="399" r:id="rId55"/>
    <p:sldId id="400" r:id="rId56"/>
    <p:sldId id="401" r:id="rId57"/>
    <p:sldId id="402" r:id="rId58"/>
    <p:sldId id="403" r:id="rId59"/>
    <p:sldId id="404" r:id="rId60"/>
    <p:sldId id="405" r:id="rId61"/>
    <p:sldId id="406" r:id="rId62"/>
    <p:sldId id="407" r:id="rId63"/>
    <p:sldId id="408" r:id="rId64"/>
    <p:sldId id="409" r:id="rId65"/>
    <p:sldId id="410" r:id="rId66"/>
    <p:sldId id="411" r:id="rId67"/>
    <p:sldId id="412" r:id="rId68"/>
    <p:sldId id="413" r:id="rId69"/>
    <p:sldId id="415" r:id="rId70"/>
    <p:sldId id="416" r:id="rId71"/>
    <p:sldId id="417" r:id="rId72"/>
    <p:sldId id="418" r:id="rId73"/>
    <p:sldId id="419" r:id="rId7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rigby" initials="" lastIdx="2" clrIdx="0"/>
  <p:cmAuthor id="1" name="William/Cheryl Ferguson" initials="CF" lastIdx="15" clrIdx="1"/>
  <p:cmAuthor id="2" name="DSessoms" initials="D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9" autoAdjust="0"/>
    <p:restoredTop sz="99784" autoAdjust="0"/>
  </p:normalViewPr>
  <p:slideViewPr>
    <p:cSldViewPr>
      <p:cViewPr varScale="1">
        <p:scale>
          <a:sx n="86" d="100"/>
          <a:sy n="86" d="100"/>
        </p:scale>
        <p:origin x="93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F2E1D1-4051-454C-B3EE-60BDC4AE8812}" type="datetimeFigureOut">
              <a:rPr lang="en-US" smtClean="0"/>
              <a:pPr/>
              <a:t>1/26/2017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90D732-C67D-BA41-ABFA-7EB06607D398}" type="slidenum">
              <a:rPr lang="en-US" smtClean="0"/>
              <a:pPr/>
              <a:t>‹#›</a:t>
            </a:fld>
            <a:endParaRPr lang="en-US"/>
          </a:p>
        </p:txBody>
      </p:sp>
    </p:spTree>
    <p:extLst>
      <p:ext uri="{BB962C8B-B14F-4D97-AF65-F5344CB8AC3E}">
        <p14:creationId xmlns:p14="http://schemas.microsoft.com/office/powerpoint/2010/main" val="38618433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C6B94DC-BC9D-49F4-9E38-AD6C29AAA10F}" type="slidenum">
              <a:rPr lang="en-US"/>
              <a:pPr>
                <a:defRPr/>
              </a:pPr>
              <a:t>‹#›</a:t>
            </a:fld>
            <a:endParaRPr lang="en-US"/>
          </a:p>
        </p:txBody>
      </p:sp>
    </p:spTree>
    <p:extLst>
      <p:ext uri="{BB962C8B-B14F-4D97-AF65-F5344CB8AC3E}">
        <p14:creationId xmlns:p14="http://schemas.microsoft.com/office/powerpoint/2010/main" val="429025101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B0D5FC13-B6DC-4635-B304-571FDC7BF424}" type="slidenum">
              <a:rPr lang="en-US" smtClean="0"/>
              <a:pPr/>
              <a:t>1</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r>
              <a:rPr lang="en-US" b="1" dirty="0" smtClean="0"/>
              <a:t>Figure 9.2</a:t>
            </a:r>
          </a:p>
          <a:p>
            <a:r>
              <a:rPr lang="en-US" b="1" dirty="0" smtClean="0"/>
              <a:t>Detroit, Michigan. </a:t>
            </a:r>
            <a:r>
              <a:rPr lang="en-US" dirty="0" smtClean="0"/>
              <a:t>The Lafayette Building once housed the offices of the Michigan Supreme Court. This photo from 2008 shows the boarded-up first and second floors and broken windows on the third floor. Urban explorers broke into and photographed abandoned buildings in Detroit (several websites are devoted to their photographs and videos), and vandals painted graffiti on the windows of Lafayette and other so-called ghosts of Detroit. © Erin H. </a:t>
            </a:r>
            <a:r>
              <a:rPr lang="en-US" dirty="0" err="1" smtClean="0"/>
              <a:t>Fouberg</a:t>
            </a:r>
            <a:r>
              <a:rPr lang="en-US" dirty="0" smtClean="0"/>
              <a:t>.</a:t>
            </a:r>
          </a:p>
        </p:txBody>
      </p:sp>
    </p:spTree>
    <p:extLst>
      <p:ext uri="{BB962C8B-B14F-4D97-AF65-F5344CB8AC3E}">
        <p14:creationId xmlns:p14="http://schemas.microsoft.com/office/powerpoint/2010/main" val="2972393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CCAB3FEF-FC5F-495D-98FB-02576E150B11}" type="slidenum">
              <a:rPr lang="en-US" smtClean="0"/>
              <a:pPr/>
              <a:t>10</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00524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55FBE17E-6E0B-4183-96DE-9A4589FF2C7F}" type="slidenum">
              <a:rPr lang="en-US" smtClean="0"/>
              <a:pPr/>
              <a:t>11</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69338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8CD61BF0-C81F-4468-AE4E-BD1F1A5B3461}" type="slidenum">
              <a:rPr lang="en-US" smtClean="0"/>
              <a:pPr/>
              <a:t>12</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77215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r>
              <a:rPr lang="en-US" b="1" smtClean="0"/>
              <a:t>Figure 9.10</a:t>
            </a:r>
          </a:p>
          <a:p>
            <a:r>
              <a:rPr lang="en-US" b="1" smtClean="0"/>
              <a:t>Athens, Greece. </a:t>
            </a:r>
            <a:r>
              <a:rPr lang="en-US" smtClean="0"/>
              <a:t>The rocky hilltop of Athens is home to the</a:t>
            </a:r>
          </a:p>
          <a:p>
            <a:r>
              <a:rPr lang="en-US" smtClean="0"/>
              <a:t>Acropolis (acro means high point). The Athens Acropolis is still</a:t>
            </a:r>
          </a:p>
          <a:p>
            <a:r>
              <a:rPr lang="en-US" smtClean="0"/>
              <a:t>crowned by the great Parthenon, standing after nearly 25 centuries.</a:t>
            </a:r>
          </a:p>
          <a:p>
            <a:r>
              <a:rPr lang="en-US" smtClean="0"/>
              <a:t>© H. J. de Blij.</a:t>
            </a:r>
          </a:p>
        </p:txBody>
      </p:sp>
      <p:sp>
        <p:nvSpPr>
          <p:cNvPr id="38915" name="Slide Number Placeholder 3"/>
          <p:cNvSpPr>
            <a:spLocks noGrp="1"/>
          </p:cNvSpPr>
          <p:nvPr>
            <p:ph type="sldNum" sz="quarter" idx="5"/>
          </p:nvPr>
        </p:nvSpPr>
        <p:spPr>
          <a:noFill/>
        </p:spPr>
        <p:txBody>
          <a:bodyPr/>
          <a:lstStyle/>
          <a:p>
            <a:fld id="{89F5270A-BC85-42E4-9EB5-035688CD26EB}" type="slidenum">
              <a:rPr lang="en-US" smtClean="0"/>
              <a:pPr/>
              <a:t>13</a:t>
            </a:fld>
            <a:endParaRPr lang="en-US" smtClean="0"/>
          </a:p>
        </p:txBody>
      </p:sp>
    </p:spTree>
    <p:extLst>
      <p:ext uri="{BB962C8B-B14F-4D97-AF65-F5344CB8AC3E}">
        <p14:creationId xmlns:p14="http://schemas.microsoft.com/office/powerpoint/2010/main" val="4054572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24DB6189-C2C5-4EA4-8998-4C7162E43AE6}" type="slidenum">
              <a:rPr lang="en-US" smtClean="0"/>
              <a:pPr/>
              <a:t>14</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41686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70940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2F171A29-8FCB-42E9-8AB4-FB7A56806257}" type="slidenum">
              <a:rPr lang="en-US" smtClean="0"/>
              <a:pPr/>
              <a:t>16</a:t>
            </a:fld>
            <a:endParaRPr lang="en-US"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16855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107D4434-67CD-4DA6-A08F-52298F9D3315}" type="slidenum">
              <a:rPr lang="en-US" smtClean="0"/>
              <a:pPr/>
              <a:t>17</a:t>
            </a:fld>
            <a:endParaRPr lang="en-US"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US" smtClean="0"/>
              <a:t>*Could be an audio file.</a:t>
            </a:r>
          </a:p>
          <a:p>
            <a:r>
              <a:rPr lang="en-US" b="1" smtClean="0"/>
              <a:t>Figure 9.13</a:t>
            </a:r>
          </a:p>
          <a:p>
            <a:r>
              <a:rPr lang="en-US" b="1" smtClean="0"/>
              <a:t>Rome, Italy. </a:t>
            </a:r>
            <a:r>
              <a:rPr lang="en-US" smtClean="0"/>
              <a:t>© Alexander B. Murphy.</a:t>
            </a:r>
          </a:p>
        </p:txBody>
      </p:sp>
    </p:spTree>
    <p:extLst>
      <p:ext uri="{BB962C8B-B14F-4D97-AF65-F5344CB8AC3E}">
        <p14:creationId xmlns:p14="http://schemas.microsoft.com/office/powerpoint/2010/main" val="713759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F5DFB1EA-A30B-49BC-825F-AA46EC17C657}" type="slidenum">
              <a:rPr lang="en-US" smtClean="0"/>
              <a:pPr/>
              <a:t>18</a:t>
            </a:fld>
            <a:endParaRPr lang="en-US"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US" b="1" smtClean="0"/>
              <a:t>Figure 9.15</a:t>
            </a:r>
          </a:p>
          <a:p>
            <a:r>
              <a:rPr lang="en-US" b="1" smtClean="0"/>
              <a:t>ltun Ha, Belize. </a:t>
            </a:r>
            <a:r>
              <a:rPr lang="en-US" smtClean="0"/>
              <a:t>Between 300 and 900 ce, Altun Ha served as</a:t>
            </a:r>
          </a:p>
          <a:p>
            <a:r>
              <a:rPr lang="en-US" smtClean="0"/>
              <a:t>a thriving trade and distribution center for the Caribbean merchant</a:t>
            </a:r>
          </a:p>
          <a:p>
            <a:r>
              <a:rPr lang="en-US" smtClean="0"/>
              <a:t>canoe traffi c. Some of the trails in Altun Ha led all the way</a:t>
            </a:r>
          </a:p>
          <a:p>
            <a:r>
              <a:rPr lang="en-US" smtClean="0"/>
              <a:t>to Teotihuacan. © H. J. de Blij.</a:t>
            </a:r>
          </a:p>
        </p:txBody>
      </p:sp>
    </p:spTree>
    <p:extLst>
      <p:ext uri="{BB962C8B-B14F-4D97-AF65-F5344CB8AC3E}">
        <p14:creationId xmlns:p14="http://schemas.microsoft.com/office/powerpoint/2010/main" val="2290281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76AA29C8-229E-41DF-AD5A-70F353FD960A}" type="slidenum">
              <a:rPr lang="en-US" smtClean="0"/>
              <a:pPr/>
              <a:t>19</a:t>
            </a:fld>
            <a:endParaRPr lang="en-US"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43456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1719C2AC-A6D2-42E2-A278-E6297636FE88}" type="slidenum">
              <a:rPr lang="en-US" smtClean="0"/>
              <a:pPr/>
              <a:t>2</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en-US" smtClean="0"/>
              <a:t>*Could be an audio file. </a:t>
            </a:r>
          </a:p>
          <a:p>
            <a:r>
              <a:rPr lang="en-US" b="1" smtClean="0"/>
              <a:t>Figure 9.1</a:t>
            </a:r>
          </a:p>
          <a:p>
            <a:r>
              <a:rPr lang="en-US" b="1" smtClean="0"/>
              <a:t>Detroit, Michigan. </a:t>
            </a:r>
            <a:r>
              <a:rPr lang="en-US" smtClean="0"/>
              <a:t>The buildings along West Adams Street face Grand Park Circus in</a:t>
            </a:r>
          </a:p>
          <a:p>
            <a:r>
              <a:rPr lang="en-US" smtClean="0"/>
              <a:t>Detroit, Michigan. From left to right, the Kales Building, Adams Theater, Grand Park Centre,</a:t>
            </a:r>
          </a:p>
          <a:p>
            <a:r>
              <a:rPr lang="en-US" smtClean="0"/>
              <a:t>and Fyfe Apartments have experienced the rise, decline, and revitalization of the neighborhood,</a:t>
            </a:r>
          </a:p>
          <a:p>
            <a:r>
              <a:rPr lang="en-US" smtClean="0"/>
              <a:t>which is located in the Central Business District. © Erin H. Fouberg.</a:t>
            </a:r>
          </a:p>
          <a:p>
            <a:r>
              <a:rPr lang="en-US" b="1" smtClean="0"/>
              <a:t>Figure 6.1</a:t>
            </a:r>
          </a:p>
          <a:p>
            <a:r>
              <a:rPr lang="en-US" b="1" smtClean="0"/>
              <a:t>Brussels, Belgium. </a:t>
            </a:r>
            <a:r>
              <a:rPr lang="en-US" smtClean="0"/>
              <a:t>A health insurance offi ce in the bilingual capital city of Brussels displays</a:t>
            </a:r>
          </a:p>
          <a:p>
            <a:r>
              <a:rPr lang="en-US" smtClean="0"/>
              <a:t>duplicates of each of their posters, one in French and one in Flemish. © Erin H. Fouberg.</a:t>
            </a:r>
          </a:p>
        </p:txBody>
      </p:sp>
    </p:spTree>
    <p:extLst>
      <p:ext uri="{BB962C8B-B14F-4D97-AF65-F5344CB8AC3E}">
        <p14:creationId xmlns:p14="http://schemas.microsoft.com/office/powerpoint/2010/main" val="811137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4DE3E6A7-B153-4C30-9B13-6F064536C099}" type="slidenum">
              <a:rPr lang="en-US" smtClean="0"/>
              <a:pPr/>
              <a:t>20</a:t>
            </a:fld>
            <a:endParaRPr lang="en-US"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66062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r>
              <a:rPr lang="en-US" smtClean="0"/>
              <a:t>*Could be an audio file.</a:t>
            </a:r>
          </a:p>
          <a:p>
            <a:r>
              <a:rPr lang="en-US" b="1" smtClean="0"/>
              <a:t>Figure 9.16</a:t>
            </a:r>
          </a:p>
          <a:p>
            <a:r>
              <a:rPr lang="en-US" b="1" smtClean="0"/>
              <a:t>Genoa, Italy. </a:t>
            </a:r>
            <a:r>
              <a:rPr lang="en-US" smtClean="0"/>
              <a:t>© Alexander B. Murphy.</a:t>
            </a:r>
          </a:p>
        </p:txBody>
      </p:sp>
      <p:sp>
        <p:nvSpPr>
          <p:cNvPr id="54275" name="Slide Number Placeholder 3"/>
          <p:cNvSpPr>
            <a:spLocks noGrp="1"/>
          </p:cNvSpPr>
          <p:nvPr>
            <p:ph type="sldNum" sz="quarter" idx="5"/>
          </p:nvPr>
        </p:nvSpPr>
        <p:spPr>
          <a:noFill/>
        </p:spPr>
        <p:txBody>
          <a:bodyPr/>
          <a:lstStyle/>
          <a:p>
            <a:fld id="{77D92F48-020A-439A-975F-A8D29114A803}" type="slidenum">
              <a:rPr lang="en-US" smtClean="0"/>
              <a:pPr/>
              <a:t>21</a:t>
            </a:fld>
            <a:endParaRPr lang="en-US" smtClean="0"/>
          </a:p>
        </p:txBody>
      </p:sp>
    </p:spTree>
    <p:extLst>
      <p:ext uri="{BB962C8B-B14F-4D97-AF65-F5344CB8AC3E}">
        <p14:creationId xmlns:p14="http://schemas.microsoft.com/office/powerpoint/2010/main" val="1775019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76241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10138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09256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22078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2AC9255A-9A87-4186-B14A-32437D9890D7}" type="slidenum">
              <a:rPr lang="en-US" smtClean="0"/>
              <a:pPr/>
              <a:t>26</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28020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39075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smtClean="0"/>
          </a:p>
        </p:txBody>
      </p:sp>
      <p:sp>
        <p:nvSpPr>
          <p:cNvPr id="20483" name="Slide Number Placeholder 3"/>
          <p:cNvSpPr>
            <a:spLocks noGrp="1"/>
          </p:cNvSpPr>
          <p:nvPr>
            <p:ph type="sldNum" sz="quarter" idx="5"/>
          </p:nvPr>
        </p:nvSpPr>
        <p:spPr>
          <a:noFill/>
        </p:spPr>
        <p:txBody>
          <a:bodyPr/>
          <a:lstStyle/>
          <a:p>
            <a:fld id="{3E89FF71-25B0-48B7-8DBB-D02B053B2A43}" type="slidenum">
              <a:rPr lang="en-US" smtClean="0"/>
              <a:pPr/>
              <a:t>29</a:t>
            </a:fld>
            <a:endParaRPr lang="en-US" smtClean="0"/>
          </a:p>
        </p:txBody>
      </p:sp>
    </p:spTree>
    <p:extLst>
      <p:ext uri="{BB962C8B-B14F-4D97-AF65-F5344CB8AC3E}">
        <p14:creationId xmlns:p14="http://schemas.microsoft.com/office/powerpoint/2010/main" val="1562923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endParaRPr lang="en-US" smtClean="0"/>
          </a:p>
        </p:txBody>
      </p:sp>
      <p:sp>
        <p:nvSpPr>
          <p:cNvPr id="22531" name="Slide Number Placeholder 3"/>
          <p:cNvSpPr>
            <a:spLocks noGrp="1"/>
          </p:cNvSpPr>
          <p:nvPr>
            <p:ph type="sldNum" sz="quarter" idx="5"/>
          </p:nvPr>
        </p:nvSpPr>
        <p:spPr>
          <a:noFill/>
        </p:spPr>
        <p:txBody>
          <a:bodyPr/>
          <a:lstStyle/>
          <a:p>
            <a:fld id="{EEC4FCE8-C385-462D-843E-E0C3F24CBBF1}" type="slidenum">
              <a:rPr lang="en-US" smtClean="0"/>
              <a:pPr/>
              <a:t>31</a:t>
            </a:fld>
            <a:endParaRPr lang="en-US" smtClean="0"/>
          </a:p>
        </p:txBody>
      </p:sp>
    </p:spTree>
    <p:extLst>
      <p:ext uri="{BB962C8B-B14F-4D97-AF65-F5344CB8AC3E}">
        <p14:creationId xmlns:p14="http://schemas.microsoft.com/office/powerpoint/2010/main" val="1437438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F3EDCE67-B353-4D40-856A-D3A96F836959}" type="slidenum">
              <a:rPr lang="en-US" smtClean="0"/>
              <a:pPr/>
              <a:t>3</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92437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25917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16927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r>
              <a:rPr lang="en-US" smtClean="0"/>
              <a:t>Figure 9.20</a:t>
            </a:r>
          </a:p>
          <a:p>
            <a:r>
              <a:rPr lang="en-US" smtClean="0"/>
              <a:t>Credit: Brad Bays, Oklahoma State University</a:t>
            </a:r>
          </a:p>
        </p:txBody>
      </p:sp>
      <p:sp>
        <p:nvSpPr>
          <p:cNvPr id="28675" name="Slide Number Placeholder 3"/>
          <p:cNvSpPr>
            <a:spLocks noGrp="1"/>
          </p:cNvSpPr>
          <p:nvPr>
            <p:ph type="sldNum" sz="quarter" idx="5"/>
          </p:nvPr>
        </p:nvSpPr>
        <p:spPr>
          <a:noFill/>
        </p:spPr>
        <p:txBody>
          <a:bodyPr/>
          <a:lstStyle/>
          <a:p>
            <a:fld id="{2E5F105F-20FC-4884-B17C-30B41C67CC23}" type="slidenum">
              <a:rPr lang="en-US" smtClean="0"/>
              <a:pPr/>
              <a:t>34</a:t>
            </a:fld>
            <a:endParaRPr lang="en-US" smtClean="0"/>
          </a:p>
        </p:txBody>
      </p:sp>
    </p:spTree>
    <p:extLst>
      <p:ext uri="{BB962C8B-B14F-4D97-AF65-F5344CB8AC3E}">
        <p14:creationId xmlns:p14="http://schemas.microsoft.com/office/powerpoint/2010/main" val="27578695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endParaRPr lang="en-US" smtClean="0"/>
          </a:p>
        </p:txBody>
      </p:sp>
      <p:sp>
        <p:nvSpPr>
          <p:cNvPr id="30723" name="Slide Number Placeholder 3"/>
          <p:cNvSpPr>
            <a:spLocks noGrp="1"/>
          </p:cNvSpPr>
          <p:nvPr>
            <p:ph type="sldNum" sz="quarter" idx="5"/>
          </p:nvPr>
        </p:nvSpPr>
        <p:spPr>
          <a:noFill/>
        </p:spPr>
        <p:txBody>
          <a:bodyPr/>
          <a:lstStyle/>
          <a:p>
            <a:fld id="{4C3C8EA1-563D-43D6-B511-5C48AC4F8D93}" type="slidenum">
              <a:rPr lang="en-US" smtClean="0"/>
              <a:pPr/>
              <a:t>35</a:t>
            </a:fld>
            <a:endParaRPr lang="en-US" smtClean="0"/>
          </a:p>
        </p:txBody>
      </p:sp>
    </p:spTree>
    <p:extLst>
      <p:ext uri="{BB962C8B-B14F-4D97-AF65-F5344CB8AC3E}">
        <p14:creationId xmlns:p14="http://schemas.microsoft.com/office/powerpoint/2010/main" val="2660913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25575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289246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830043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endParaRPr lang="en-US" smtClean="0"/>
          </a:p>
        </p:txBody>
      </p:sp>
      <p:sp>
        <p:nvSpPr>
          <p:cNvPr id="37891" name="Slide Number Placeholder 3"/>
          <p:cNvSpPr>
            <a:spLocks noGrp="1"/>
          </p:cNvSpPr>
          <p:nvPr>
            <p:ph type="sldNum" sz="quarter" idx="5"/>
          </p:nvPr>
        </p:nvSpPr>
        <p:spPr>
          <a:noFill/>
        </p:spPr>
        <p:txBody>
          <a:bodyPr/>
          <a:lstStyle/>
          <a:p>
            <a:fld id="{5ADAE734-D945-48A5-BFAD-ABDC2EE1316F}" type="slidenum">
              <a:rPr lang="en-US" smtClean="0"/>
              <a:pPr/>
              <a:t>39</a:t>
            </a:fld>
            <a:endParaRPr lang="en-US" smtClean="0"/>
          </a:p>
        </p:txBody>
      </p:sp>
    </p:spTree>
    <p:extLst>
      <p:ext uri="{BB962C8B-B14F-4D97-AF65-F5344CB8AC3E}">
        <p14:creationId xmlns:p14="http://schemas.microsoft.com/office/powerpoint/2010/main" val="41512001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591504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39357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319C23FD-F239-45BB-AA20-DE119105D080}" type="slidenum">
              <a:rPr lang="en-US" smtClean="0"/>
              <a:pPr/>
              <a:t>4</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880753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endParaRPr lang="en-US" dirty="0" smtClean="0"/>
          </a:p>
        </p:txBody>
      </p:sp>
      <p:sp>
        <p:nvSpPr>
          <p:cNvPr id="41987" name="Slide Number Placeholder 3"/>
          <p:cNvSpPr>
            <a:spLocks noGrp="1"/>
          </p:cNvSpPr>
          <p:nvPr>
            <p:ph type="sldNum" sz="quarter" idx="5"/>
          </p:nvPr>
        </p:nvSpPr>
        <p:spPr>
          <a:noFill/>
        </p:spPr>
        <p:txBody>
          <a:bodyPr/>
          <a:lstStyle/>
          <a:p>
            <a:fld id="{455AA75C-EF2D-46AF-99E6-FA4F34BDD2DC}" type="slidenum">
              <a:rPr lang="en-US" smtClean="0"/>
              <a:pPr/>
              <a:t>42</a:t>
            </a:fld>
            <a:endParaRPr lang="en-US" smtClean="0"/>
          </a:p>
        </p:txBody>
      </p:sp>
    </p:spTree>
    <p:extLst>
      <p:ext uri="{BB962C8B-B14F-4D97-AF65-F5344CB8AC3E}">
        <p14:creationId xmlns:p14="http://schemas.microsoft.com/office/powerpoint/2010/main" val="26522658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p:spPr>
        <p:txBody>
          <a:bodyPr/>
          <a:lstStyle/>
          <a:p>
            <a:r>
              <a:rPr lang="en-US" b="1" smtClean="0"/>
              <a:t>Figure 9.23</a:t>
            </a:r>
          </a:p>
          <a:p>
            <a:r>
              <a:rPr lang="en-US" b="1" smtClean="0"/>
              <a:t>Tysons Corner, Virginia. </a:t>
            </a:r>
            <a:r>
              <a:rPr lang="en-US" smtClean="0"/>
              <a:t>In the suburbs of Washington, D.C., on Interstate 495 (the Beltway),</a:t>
            </a:r>
          </a:p>
          <a:p>
            <a:r>
              <a:rPr lang="en-US" smtClean="0"/>
              <a:t>Tysons Corner has developed as a major edge city, with offi ces, retail, and commercial services. © Rob</a:t>
            </a:r>
          </a:p>
          <a:p>
            <a:r>
              <a:rPr lang="en-US" smtClean="0"/>
              <a:t>Crandall/The Image Works.</a:t>
            </a:r>
          </a:p>
        </p:txBody>
      </p:sp>
      <p:sp>
        <p:nvSpPr>
          <p:cNvPr id="44035" name="Slide Number Placeholder 3"/>
          <p:cNvSpPr>
            <a:spLocks noGrp="1"/>
          </p:cNvSpPr>
          <p:nvPr>
            <p:ph type="sldNum" sz="quarter" idx="5"/>
          </p:nvPr>
        </p:nvSpPr>
        <p:spPr>
          <a:noFill/>
        </p:spPr>
        <p:txBody>
          <a:bodyPr/>
          <a:lstStyle/>
          <a:p>
            <a:fld id="{F65B4279-E8F0-4884-AE50-1F27B5AB8E17}" type="slidenum">
              <a:rPr lang="en-US" smtClean="0"/>
              <a:pPr/>
              <a:t>43</a:t>
            </a:fld>
            <a:endParaRPr lang="en-US" smtClean="0"/>
          </a:p>
        </p:txBody>
      </p:sp>
    </p:spTree>
    <p:extLst>
      <p:ext uri="{BB962C8B-B14F-4D97-AF65-F5344CB8AC3E}">
        <p14:creationId xmlns:p14="http://schemas.microsoft.com/office/powerpoint/2010/main" val="26162643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34460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608639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r>
              <a:rPr lang="en-US" smtClean="0"/>
              <a:t>*Could also be an audio file.</a:t>
            </a:r>
          </a:p>
          <a:p>
            <a:r>
              <a:rPr lang="en-US" smtClean="0"/>
              <a:t>Figure 9.25</a:t>
            </a:r>
          </a:p>
          <a:p>
            <a:r>
              <a:rPr lang="pt-BR" smtClean="0"/>
              <a:t>Rio de Janeiro, Brazil. © H. J. de Blij.</a:t>
            </a:r>
            <a:endParaRPr lang="en-US" smtClean="0"/>
          </a:p>
        </p:txBody>
      </p:sp>
      <p:sp>
        <p:nvSpPr>
          <p:cNvPr id="50179" name="Slide Number Placeholder 3"/>
          <p:cNvSpPr>
            <a:spLocks noGrp="1"/>
          </p:cNvSpPr>
          <p:nvPr>
            <p:ph type="sldNum" sz="quarter" idx="5"/>
          </p:nvPr>
        </p:nvSpPr>
        <p:spPr>
          <a:noFill/>
        </p:spPr>
        <p:txBody>
          <a:bodyPr/>
          <a:lstStyle/>
          <a:p>
            <a:fld id="{D614B16B-B156-44F8-97B0-8A5264D9EF39}" type="slidenum">
              <a:rPr lang="en-US" smtClean="0"/>
              <a:pPr/>
              <a:t>47</a:t>
            </a:fld>
            <a:endParaRPr lang="en-US" smtClean="0"/>
          </a:p>
        </p:txBody>
      </p:sp>
    </p:spTree>
    <p:extLst>
      <p:ext uri="{BB962C8B-B14F-4D97-AF65-F5344CB8AC3E}">
        <p14:creationId xmlns:p14="http://schemas.microsoft.com/office/powerpoint/2010/main" val="7336327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494995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p:spPr>
        <p:txBody>
          <a:bodyPr/>
          <a:lstStyle/>
          <a:p>
            <a:r>
              <a:rPr lang="en-US" b="1" smtClean="0"/>
              <a:t>Figure 6.19</a:t>
            </a:r>
          </a:p>
          <a:p>
            <a:r>
              <a:rPr lang="en-US" b="1" smtClean="0"/>
              <a:t>Llanfairpwllgwyngyllgogerychwyrndrobwllllantysiliogogogoch, Wales. </a:t>
            </a:r>
            <a:r>
              <a:rPr lang="en-US" smtClean="0"/>
              <a:t>The town with</a:t>
            </a:r>
          </a:p>
          <a:p>
            <a:r>
              <a:rPr lang="en-US" smtClean="0"/>
              <a:t>the self-proclaimed longest name in the world attracts hordes of tourists each year to a place</a:t>
            </a:r>
          </a:p>
          <a:p>
            <a:r>
              <a:rPr lang="en-US" smtClean="0"/>
              <a:t>whose claim to fame is largely its name. © Alexander B. Murphy.</a:t>
            </a:r>
          </a:p>
        </p:txBody>
      </p:sp>
      <p:sp>
        <p:nvSpPr>
          <p:cNvPr id="53251" name="Slide Number Placeholder 3"/>
          <p:cNvSpPr>
            <a:spLocks noGrp="1"/>
          </p:cNvSpPr>
          <p:nvPr>
            <p:ph type="sldNum" sz="quarter" idx="5"/>
          </p:nvPr>
        </p:nvSpPr>
        <p:spPr>
          <a:noFill/>
        </p:spPr>
        <p:txBody>
          <a:bodyPr/>
          <a:lstStyle/>
          <a:p>
            <a:fld id="{E2886246-729B-4065-A2B8-9716153FB9E2}" type="slidenum">
              <a:rPr lang="en-US" smtClean="0"/>
              <a:pPr/>
              <a:t>49</a:t>
            </a:fld>
            <a:endParaRPr lang="en-US" smtClean="0"/>
          </a:p>
        </p:txBody>
      </p:sp>
    </p:spTree>
    <p:extLst>
      <p:ext uri="{BB962C8B-B14F-4D97-AF65-F5344CB8AC3E}">
        <p14:creationId xmlns:p14="http://schemas.microsoft.com/office/powerpoint/2010/main" val="29421399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067808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892601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r>
              <a:rPr lang="en-US" smtClean="0"/>
              <a:t>*Could be an audio file.</a:t>
            </a:r>
          </a:p>
          <a:p>
            <a:r>
              <a:rPr lang="en-US" b="1" smtClean="0"/>
              <a:t>Figure 9.32</a:t>
            </a:r>
          </a:p>
          <a:p>
            <a:r>
              <a:rPr lang="en-US" b="1" smtClean="0"/>
              <a:t>Cairo, Egypt. </a:t>
            </a:r>
            <a:r>
              <a:rPr lang="en-US" smtClean="0"/>
              <a:t>© Alexander B. Murphy</a:t>
            </a:r>
          </a:p>
        </p:txBody>
      </p:sp>
      <p:sp>
        <p:nvSpPr>
          <p:cNvPr id="17411" name="Slide Number Placeholder 3"/>
          <p:cNvSpPr>
            <a:spLocks noGrp="1"/>
          </p:cNvSpPr>
          <p:nvPr>
            <p:ph type="sldNum" sz="quarter" idx="5"/>
          </p:nvPr>
        </p:nvSpPr>
        <p:spPr>
          <a:noFill/>
        </p:spPr>
        <p:txBody>
          <a:bodyPr/>
          <a:lstStyle/>
          <a:p>
            <a:fld id="{152D86D5-B25A-4858-A505-EA28E086F6E9}" type="slidenum">
              <a:rPr lang="en-US" smtClean="0"/>
              <a:pPr/>
              <a:t>52</a:t>
            </a:fld>
            <a:endParaRPr lang="en-US" smtClean="0"/>
          </a:p>
        </p:txBody>
      </p:sp>
    </p:spTree>
    <p:extLst>
      <p:ext uri="{BB962C8B-B14F-4D97-AF65-F5344CB8AC3E}">
        <p14:creationId xmlns:p14="http://schemas.microsoft.com/office/powerpoint/2010/main" val="796508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smtClean="0"/>
          </a:p>
        </p:txBody>
      </p:sp>
      <p:sp>
        <p:nvSpPr>
          <p:cNvPr id="24579" name="Slide Number Placeholder 3"/>
          <p:cNvSpPr>
            <a:spLocks noGrp="1"/>
          </p:cNvSpPr>
          <p:nvPr>
            <p:ph type="sldNum" sz="quarter" idx="5"/>
          </p:nvPr>
        </p:nvSpPr>
        <p:spPr>
          <a:noFill/>
        </p:spPr>
        <p:txBody>
          <a:bodyPr/>
          <a:lstStyle/>
          <a:p>
            <a:fld id="{BDF1C43C-E978-442D-AC50-204A1CCE0681}" type="slidenum">
              <a:rPr lang="en-US" smtClean="0"/>
              <a:pPr/>
              <a:t>5</a:t>
            </a:fld>
            <a:endParaRPr lang="en-US" smtClean="0"/>
          </a:p>
        </p:txBody>
      </p:sp>
    </p:spTree>
    <p:extLst>
      <p:ext uri="{BB962C8B-B14F-4D97-AF65-F5344CB8AC3E}">
        <p14:creationId xmlns:p14="http://schemas.microsoft.com/office/powerpoint/2010/main" val="7534775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r>
              <a:rPr lang="en-US" smtClean="0"/>
              <a:t>*Could be an audio file.</a:t>
            </a:r>
          </a:p>
          <a:p>
            <a:r>
              <a:rPr lang="en-US" b="1" smtClean="0"/>
              <a:t>Figure 9.33</a:t>
            </a:r>
          </a:p>
          <a:p>
            <a:r>
              <a:rPr lang="en-US" b="1" smtClean="0"/>
              <a:t>Cairo, Egypt. </a:t>
            </a:r>
            <a:r>
              <a:rPr lang="en-US" smtClean="0"/>
              <a:t>© Alexander B. Murphy.</a:t>
            </a:r>
          </a:p>
        </p:txBody>
      </p:sp>
      <p:sp>
        <p:nvSpPr>
          <p:cNvPr id="19459" name="Slide Number Placeholder 3"/>
          <p:cNvSpPr>
            <a:spLocks noGrp="1"/>
          </p:cNvSpPr>
          <p:nvPr>
            <p:ph type="sldNum" sz="quarter" idx="5"/>
          </p:nvPr>
        </p:nvSpPr>
        <p:spPr>
          <a:noFill/>
        </p:spPr>
        <p:txBody>
          <a:bodyPr/>
          <a:lstStyle/>
          <a:p>
            <a:fld id="{D1107686-6B54-4D0A-BD17-A0BF6DF82453}" type="slidenum">
              <a:rPr lang="en-US" smtClean="0"/>
              <a:pPr/>
              <a:t>53</a:t>
            </a:fld>
            <a:endParaRPr lang="en-US" smtClean="0"/>
          </a:p>
        </p:txBody>
      </p:sp>
    </p:spTree>
    <p:extLst>
      <p:ext uri="{BB962C8B-B14F-4D97-AF65-F5344CB8AC3E}">
        <p14:creationId xmlns:p14="http://schemas.microsoft.com/office/powerpoint/2010/main" val="707912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endParaRPr lang="en-US" smtClean="0"/>
          </a:p>
        </p:txBody>
      </p:sp>
      <p:sp>
        <p:nvSpPr>
          <p:cNvPr id="21507" name="Slide Number Placeholder 3"/>
          <p:cNvSpPr>
            <a:spLocks noGrp="1"/>
          </p:cNvSpPr>
          <p:nvPr>
            <p:ph type="sldNum" sz="quarter" idx="5"/>
          </p:nvPr>
        </p:nvSpPr>
        <p:spPr>
          <a:noFill/>
        </p:spPr>
        <p:txBody>
          <a:bodyPr/>
          <a:lstStyle/>
          <a:p>
            <a:fld id="{F8DCA56C-AEAA-4E5C-B409-36A799D47FA3}" type="slidenum">
              <a:rPr lang="en-US" smtClean="0"/>
              <a:pPr/>
              <a:t>54</a:t>
            </a:fld>
            <a:endParaRPr lang="en-US" smtClean="0"/>
          </a:p>
        </p:txBody>
      </p:sp>
    </p:spTree>
    <p:extLst>
      <p:ext uri="{BB962C8B-B14F-4D97-AF65-F5344CB8AC3E}">
        <p14:creationId xmlns:p14="http://schemas.microsoft.com/office/powerpoint/2010/main" val="971135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237989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smtClean="0"/>
          </a:p>
        </p:txBody>
      </p:sp>
      <p:sp>
        <p:nvSpPr>
          <p:cNvPr id="24579" name="Slide Number Placeholder 3"/>
          <p:cNvSpPr>
            <a:spLocks noGrp="1"/>
          </p:cNvSpPr>
          <p:nvPr>
            <p:ph type="sldNum" sz="quarter" idx="5"/>
          </p:nvPr>
        </p:nvSpPr>
        <p:spPr>
          <a:noFill/>
        </p:spPr>
        <p:txBody>
          <a:bodyPr/>
          <a:lstStyle/>
          <a:p>
            <a:fld id="{3D31C166-148D-40F9-8312-D3B01BFB481E}" type="slidenum">
              <a:rPr lang="en-US" smtClean="0"/>
              <a:pPr/>
              <a:t>56</a:t>
            </a:fld>
            <a:endParaRPr lang="en-US" smtClean="0"/>
          </a:p>
        </p:txBody>
      </p:sp>
    </p:spTree>
    <p:extLst>
      <p:ext uri="{BB962C8B-B14F-4D97-AF65-F5344CB8AC3E}">
        <p14:creationId xmlns:p14="http://schemas.microsoft.com/office/powerpoint/2010/main" val="7718798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r>
              <a:rPr lang="en-US" smtClean="0"/>
              <a:t>*Could be an audio file.</a:t>
            </a:r>
          </a:p>
          <a:p>
            <a:r>
              <a:rPr lang="en-US" b="1" smtClean="0"/>
              <a:t>Figure 9.34</a:t>
            </a:r>
          </a:p>
          <a:p>
            <a:r>
              <a:rPr lang="en-US" b="1" smtClean="0"/>
              <a:t>Fort Worth, Texas. </a:t>
            </a:r>
            <a:r>
              <a:rPr lang="en-US" smtClean="0"/>
              <a:t>© Erin H. Fouberg.</a:t>
            </a:r>
          </a:p>
        </p:txBody>
      </p:sp>
      <p:sp>
        <p:nvSpPr>
          <p:cNvPr id="26627" name="Slide Number Placeholder 3"/>
          <p:cNvSpPr>
            <a:spLocks noGrp="1"/>
          </p:cNvSpPr>
          <p:nvPr>
            <p:ph type="sldNum" sz="quarter" idx="5"/>
          </p:nvPr>
        </p:nvSpPr>
        <p:spPr>
          <a:noFill/>
        </p:spPr>
        <p:txBody>
          <a:bodyPr/>
          <a:lstStyle/>
          <a:p>
            <a:fld id="{968B0AB9-20FD-477F-977E-841155A35693}" type="slidenum">
              <a:rPr lang="en-US" smtClean="0"/>
              <a:pPr/>
              <a:t>57</a:t>
            </a:fld>
            <a:endParaRPr lang="en-US" smtClean="0"/>
          </a:p>
        </p:txBody>
      </p:sp>
    </p:spTree>
    <p:extLst>
      <p:ext uri="{BB962C8B-B14F-4D97-AF65-F5344CB8AC3E}">
        <p14:creationId xmlns:p14="http://schemas.microsoft.com/office/powerpoint/2010/main" val="1213633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r>
              <a:rPr lang="en-US" b="1" smtClean="0"/>
              <a:t>Figure 9.36</a:t>
            </a:r>
          </a:p>
          <a:p>
            <a:r>
              <a:rPr lang="en-US" b="1" smtClean="0"/>
              <a:t>Henderson, Nevada. </a:t>
            </a:r>
            <a:r>
              <a:rPr lang="en-US" smtClean="0"/>
              <a:t>Henderson is the</a:t>
            </a:r>
          </a:p>
          <a:p>
            <a:r>
              <a:rPr lang="en-US" smtClean="0"/>
              <a:t>largest suburb of Las Vegas, and it was also</a:t>
            </a:r>
          </a:p>
          <a:p>
            <a:r>
              <a:rPr lang="en-US" smtClean="0"/>
              <a:t>the fastest-growing urban settlement in the</a:t>
            </a:r>
          </a:p>
          <a:p>
            <a:r>
              <a:rPr lang="en-US" smtClean="0"/>
              <a:t>United States between 1990 and 2000. Many</a:t>
            </a:r>
          </a:p>
          <a:p>
            <a:r>
              <a:rPr lang="en-US" smtClean="0"/>
              <a:t>of the houses in this photograph are empty</a:t>
            </a:r>
          </a:p>
          <a:p>
            <a:r>
              <a:rPr lang="en-US" smtClean="0"/>
              <a:t>today, as Las Vegas has been fi rst or second</a:t>
            </a:r>
          </a:p>
          <a:p>
            <a:r>
              <a:rPr lang="en-US" smtClean="0"/>
              <a:t>in the number of home and rental vacancies</a:t>
            </a:r>
          </a:p>
          <a:p>
            <a:r>
              <a:rPr lang="en-US" smtClean="0"/>
              <a:t>in United States cities in 2009 and 2010.</a:t>
            </a:r>
          </a:p>
        </p:txBody>
      </p:sp>
      <p:sp>
        <p:nvSpPr>
          <p:cNvPr id="28675" name="Slide Number Placeholder 3"/>
          <p:cNvSpPr>
            <a:spLocks noGrp="1"/>
          </p:cNvSpPr>
          <p:nvPr>
            <p:ph type="sldNum" sz="quarter" idx="5"/>
          </p:nvPr>
        </p:nvSpPr>
        <p:spPr>
          <a:noFill/>
        </p:spPr>
        <p:txBody>
          <a:bodyPr/>
          <a:lstStyle/>
          <a:p>
            <a:fld id="{3792B99C-587A-4529-8711-0D5343F33BFD}" type="slidenum">
              <a:rPr lang="en-US" smtClean="0"/>
              <a:pPr/>
              <a:t>58</a:t>
            </a:fld>
            <a:endParaRPr lang="en-US" smtClean="0"/>
          </a:p>
        </p:txBody>
      </p:sp>
    </p:spTree>
    <p:extLst>
      <p:ext uri="{BB962C8B-B14F-4D97-AF65-F5344CB8AC3E}">
        <p14:creationId xmlns:p14="http://schemas.microsoft.com/office/powerpoint/2010/main" val="16803049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895937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r>
              <a:rPr lang="en-US" smtClean="0"/>
              <a:t>*Could be an audio file.</a:t>
            </a:r>
          </a:p>
          <a:p>
            <a:r>
              <a:rPr lang="en-US" b="1" smtClean="0"/>
              <a:t>Figure 9.37 and 9.38</a:t>
            </a:r>
          </a:p>
          <a:p>
            <a:r>
              <a:rPr lang="en-US" b="1" smtClean="0"/>
              <a:t>Celebration, Florida. </a:t>
            </a:r>
            <a:r>
              <a:rPr lang="en-US" smtClean="0"/>
              <a:t>© Erin H. Fouberg</a:t>
            </a:r>
          </a:p>
        </p:txBody>
      </p:sp>
      <p:sp>
        <p:nvSpPr>
          <p:cNvPr id="31747" name="Slide Number Placeholder 3"/>
          <p:cNvSpPr>
            <a:spLocks noGrp="1"/>
          </p:cNvSpPr>
          <p:nvPr>
            <p:ph type="sldNum" sz="quarter" idx="5"/>
          </p:nvPr>
        </p:nvSpPr>
        <p:spPr>
          <a:noFill/>
        </p:spPr>
        <p:txBody>
          <a:bodyPr/>
          <a:lstStyle/>
          <a:p>
            <a:fld id="{2FA06D82-7E0A-43F5-A925-D8967987B8FC}" type="slidenum">
              <a:rPr lang="en-US" smtClean="0"/>
              <a:pPr/>
              <a:t>60</a:t>
            </a:fld>
            <a:endParaRPr lang="en-US" smtClean="0"/>
          </a:p>
        </p:txBody>
      </p:sp>
    </p:spTree>
    <p:extLst>
      <p:ext uri="{BB962C8B-B14F-4D97-AF65-F5344CB8AC3E}">
        <p14:creationId xmlns:p14="http://schemas.microsoft.com/office/powerpoint/2010/main" val="39946586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594181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32984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295262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15003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63859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466807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652920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r>
              <a:rPr lang="en-US" b="1" smtClean="0"/>
              <a:t>Figure 9.41</a:t>
            </a:r>
          </a:p>
          <a:p>
            <a:r>
              <a:rPr lang="en-US" b="1" smtClean="0"/>
              <a:t>The Changing Character of Mumbai, India. </a:t>
            </a:r>
            <a:r>
              <a:rPr lang="en-US" i="1" smtClean="0"/>
              <a:t>Adapted with permission from: </a:t>
            </a:r>
            <a:r>
              <a:rPr lang="en-US" smtClean="0"/>
              <a:t>Richard Grant and Jan Nijman,</a:t>
            </a:r>
          </a:p>
          <a:p>
            <a:r>
              <a:rPr lang="en-US" smtClean="0"/>
              <a:t>“Globalization and the Corporate Geography of Cities in the Less-Developed World,” </a:t>
            </a:r>
            <a:r>
              <a:rPr lang="en-US" i="1" smtClean="0"/>
              <a:t>Annals of the Association of American</a:t>
            </a:r>
          </a:p>
          <a:p>
            <a:r>
              <a:rPr lang="en-US" i="1" smtClean="0"/>
              <a:t>Geographers, </a:t>
            </a:r>
            <a:r>
              <a:rPr lang="en-US" smtClean="0"/>
              <a:t>92, 2 (2002).</a:t>
            </a:r>
          </a:p>
        </p:txBody>
      </p:sp>
      <p:sp>
        <p:nvSpPr>
          <p:cNvPr id="39939" name="Slide Number Placeholder 3"/>
          <p:cNvSpPr>
            <a:spLocks noGrp="1"/>
          </p:cNvSpPr>
          <p:nvPr>
            <p:ph type="sldNum" sz="quarter" idx="5"/>
          </p:nvPr>
        </p:nvSpPr>
        <p:spPr>
          <a:noFill/>
        </p:spPr>
        <p:txBody>
          <a:bodyPr/>
          <a:lstStyle/>
          <a:p>
            <a:fld id="{9F611585-6723-4BA5-B644-946CD4D4D300}" type="slidenum">
              <a:rPr lang="en-US" smtClean="0"/>
              <a:pPr/>
              <a:t>67</a:t>
            </a:fld>
            <a:endParaRPr lang="en-US" smtClean="0"/>
          </a:p>
        </p:txBody>
      </p:sp>
    </p:spTree>
    <p:extLst>
      <p:ext uri="{BB962C8B-B14F-4D97-AF65-F5344CB8AC3E}">
        <p14:creationId xmlns:p14="http://schemas.microsoft.com/office/powerpoint/2010/main" val="25427049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588973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742851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p:spPr>
        <p:txBody>
          <a:bodyPr/>
          <a:lstStyle/>
          <a:p>
            <a:r>
              <a:rPr lang="en-US" b="1" smtClean="0"/>
              <a:t>Figure 9.43, left and right</a:t>
            </a:r>
          </a:p>
          <a:p>
            <a:r>
              <a:rPr lang="en-US" b="1" smtClean="0"/>
              <a:t>New York, New York. </a:t>
            </a:r>
            <a:r>
              <a:rPr lang="en-US" smtClean="0"/>
              <a:t>(left) The New Amsterdam Theater in Times Square as it stood in</a:t>
            </a:r>
          </a:p>
          <a:p>
            <a:r>
              <a:rPr lang="en-US" smtClean="0"/>
              <a:t>1947. Note the signs around the building, advertising arcade games and a fl ea circus. (right)</a:t>
            </a:r>
          </a:p>
          <a:p>
            <a:r>
              <a:rPr lang="en-US" smtClean="0"/>
              <a:t>During the 1980s and 1990s, Times Square was “cleaned up” and reinvigorated. The Walt Disney</a:t>
            </a:r>
          </a:p>
          <a:p>
            <a:r>
              <a:rPr lang="en-US" smtClean="0"/>
              <a:t>Company renovated the New Amsterdam Theater and now shows productions of musicals such</a:t>
            </a:r>
          </a:p>
          <a:p>
            <a:r>
              <a:rPr lang="en-US" smtClean="0"/>
              <a:t>as </a:t>
            </a:r>
            <a:r>
              <a:rPr lang="en-US" i="1" smtClean="0"/>
              <a:t>Beauty and the Beast </a:t>
            </a:r>
            <a:r>
              <a:rPr lang="en-US" smtClean="0"/>
              <a:t>and </a:t>
            </a:r>
            <a:r>
              <a:rPr lang="en-US" i="1" smtClean="0"/>
              <a:t>The Lion King</a:t>
            </a:r>
            <a:r>
              <a:rPr lang="en-US" smtClean="0"/>
              <a:t>. (left): ©Richard Levine/Alamy Images, (right): © Corbis-Bettmann.</a:t>
            </a:r>
          </a:p>
          <a:p>
            <a:r>
              <a:rPr lang="en-US" smtClean="0"/>
              <a:t>Disney set the new course for a family-friendly entertainment</a:t>
            </a:r>
          </a:p>
          <a:p>
            <a:r>
              <a:rPr lang="en-US" smtClean="0"/>
              <a:t>district in New York. The restored New Amsterdam</a:t>
            </a:r>
          </a:p>
          <a:p>
            <a:r>
              <a:rPr lang="en-US" smtClean="0"/>
              <a:t>Theater hosts Di s ney musicals such as </a:t>
            </a:r>
            <a:r>
              <a:rPr lang="en-US" i="1" smtClean="0"/>
              <a:t>The Lion King </a:t>
            </a:r>
            <a:r>
              <a:rPr lang="en-US" smtClean="0"/>
              <a:t>and</a:t>
            </a:r>
          </a:p>
          <a:p>
            <a:r>
              <a:rPr lang="en-US" i="1" smtClean="0"/>
              <a:t>Beauty and the Beast </a:t>
            </a:r>
            <a:r>
              <a:rPr lang="en-US" smtClean="0"/>
              <a:t>(both based on Disney movies). The</a:t>
            </a:r>
          </a:p>
          <a:p>
            <a:r>
              <a:rPr lang="en-US" smtClean="0"/>
              <a:t>Times Square area is assuredly a space of consumption and a</a:t>
            </a:r>
          </a:p>
          <a:p>
            <a:r>
              <a:rPr lang="en-US" smtClean="0"/>
              <a:t>variation on a theme park: themed restaurants (Hard Rock</a:t>
            </a:r>
          </a:p>
          <a:p>
            <a:r>
              <a:rPr lang="en-US" smtClean="0"/>
              <a:t>Café, ESPN Zone), cross-promoting themed stores (Warner</a:t>
            </a:r>
          </a:p>
          <a:p>
            <a:r>
              <a:rPr lang="en-US" smtClean="0"/>
              <a:t>Brothers Store, Disney Store), and retail stores that cater to</a:t>
            </a:r>
          </a:p>
          <a:p>
            <a:r>
              <a:rPr lang="en-US" smtClean="0"/>
              <a:t>families (an enormous Toys R Us with a ferris wheel inside).</a:t>
            </a:r>
          </a:p>
          <a:p>
            <a:r>
              <a:rPr lang="en-US" smtClean="0"/>
              <a:t>In 2009, New York Mayor Michael Bloomberg</a:t>
            </a:r>
          </a:p>
          <a:p>
            <a:r>
              <a:rPr lang="en-US" smtClean="0"/>
              <a:t>closed portions of Broadway in Times Square to traffi</a:t>
            </a:r>
          </a:p>
          <a:p>
            <a:r>
              <a:rPr lang="en-US" smtClean="0"/>
              <a:t>c and created an urban esplanade with lawn chairs and</a:t>
            </a:r>
          </a:p>
          <a:p>
            <a:r>
              <a:rPr lang="en-US" smtClean="0"/>
              <a:t>seating to advance his goal of making the city more livable.</a:t>
            </a:r>
          </a:p>
          <a:p>
            <a:r>
              <a:rPr lang="en-US" smtClean="0"/>
              <a:t>New Yorkers and tourists took to the new seating</a:t>
            </a:r>
          </a:p>
          <a:p>
            <a:r>
              <a:rPr lang="en-US" smtClean="0"/>
              <a:t>and moved in with laptops in hand. Times Square and the</a:t>
            </a:r>
          </a:p>
          <a:p>
            <a:r>
              <a:rPr lang="en-US" smtClean="0"/>
              <a:t>Hi-Line Walkway in New York now have bleacher-style</a:t>
            </a:r>
          </a:p>
          <a:p>
            <a:r>
              <a:rPr lang="en-US" smtClean="0"/>
              <a:t>seating as well as chairs to encourage New Yorkers to sit a</a:t>
            </a:r>
          </a:p>
          <a:p>
            <a:r>
              <a:rPr lang="en-US" smtClean="0"/>
              <a:t>spell and enjoy the city.</a:t>
            </a:r>
          </a:p>
          <a:p>
            <a:r>
              <a:rPr lang="en-US" smtClean="0"/>
              <a:t>Potsdamer Platz in Berlin is also becoming a new</a:t>
            </a:r>
          </a:p>
          <a:p>
            <a:r>
              <a:rPr lang="en-US" smtClean="0"/>
              <a:t>space of</a:t>
            </a:r>
          </a:p>
        </p:txBody>
      </p:sp>
      <p:sp>
        <p:nvSpPr>
          <p:cNvPr id="45059" name="Slide Number Placeholder 3"/>
          <p:cNvSpPr>
            <a:spLocks noGrp="1"/>
          </p:cNvSpPr>
          <p:nvPr>
            <p:ph type="sldNum" sz="quarter" idx="5"/>
          </p:nvPr>
        </p:nvSpPr>
        <p:spPr>
          <a:noFill/>
        </p:spPr>
        <p:txBody>
          <a:bodyPr/>
          <a:lstStyle/>
          <a:p>
            <a:fld id="{52FF70F5-BBF2-4CF9-86CE-E61BF3B6F08E}" type="slidenum">
              <a:rPr lang="en-US" smtClean="0"/>
              <a:pPr/>
              <a:t>70</a:t>
            </a:fld>
            <a:endParaRPr lang="en-US" smtClean="0"/>
          </a:p>
        </p:txBody>
      </p:sp>
    </p:spTree>
    <p:extLst>
      <p:ext uri="{BB962C8B-B14F-4D97-AF65-F5344CB8AC3E}">
        <p14:creationId xmlns:p14="http://schemas.microsoft.com/office/powerpoint/2010/main" val="15893951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906817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89173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C00AD96C-7512-4606-9605-635FF8702CC7}" type="slidenum">
              <a:rPr lang="en-US" smtClean="0"/>
              <a:pPr/>
              <a:t>7</a:t>
            </a:fld>
            <a:endParaRPr lang="en-US"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576624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065FF967-B93A-4417-9768-FDBB495D45AD}" type="slidenum">
              <a:rPr lang="en-US" smtClean="0"/>
              <a:pPr/>
              <a:t>8</a:t>
            </a:fld>
            <a:endParaRPr lang="en-US"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15594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25273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ABBAEFC-B941-439F-9D21-55A41E76E92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DB4EF2A-B71D-4F7A-97E9-33C160B98C5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4E52037-7360-42DD-8D84-3679699E0BC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r>
              <a:rPr lang="en-US" smtClean="0"/>
              <a:t>© 2012 John Wiley &amp; Sons, Inc. All rights reserved.</a:t>
            </a:r>
            <a:endParaRPr lang="en-US"/>
          </a:p>
        </p:txBody>
      </p:sp>
      <p:sp>
        <p:nvSpPr>
          <p:cNvPr id="5" name="Slide Number Placeholder 4"/>
          <p:cNvSpPr>
            <a:spLocks noGrp="1"/>
          </p:cNvSpPr>
          <p:nvPr>
            <p:ph type="sldNum" sz="quarter" idx="12"/>
          </p:nvPr>
        </p:nvSpPr>
        <p:spPr>
          <a:xfrm>
            <a:off x="6553200" y="6243638"/>
            <a:ext cx="2133600" cy="457200"/>
          </a:xfrm>
          <a:prstGeom prst="rect">
            <a:avLst/>
          </a:prstGeom>
        </p:spPr>
        <p:txBody>
          <a:bodyPr/>
          <a:lstStyle>
            <a:lvl1pPr>
              <a:defRPr/>
            </a:lvl1pPr>
          </a:lstStyle>
          <a:p>
            <a:pPr>
              <a:defRPr/>
            </a:pPr>
            <a:fld id="{51D7B78B-8F46-40B3-BD2D-4E0CB514F5C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0934B00-98D0-41D1-98E1-0ABFB817CED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4678105-677B-4EFB-9012-E5AD4C78BA0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4D4BFD3-FB4D-4627-868E-50D3E43C155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52B61F8-8107-47AB-B807-02579ACEE62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026CBA2-5FB3-44FE-9FA8-8ED229D7A07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2844B1D-1224-488A-BFD0-8101FF716A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36E3712-BFD3-496B-BA3E-225A62664C3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1194187-5E2A-4367-A879-17874DD09CD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362200" y="6492875"/>
            <a:ext cx="44196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pPr>
              <a:defRPr/>
            </a:pPr>
            <a:r>
              <a:rPr lang="en-US" dirty="0" smtClean="0"/>
              <a:t>© 2012 John Wiley &amp; Sons, Inc. All rights reserved.</a:t>
            </a:r>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75"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conceptcaching.com/view_a_cache.php?cid=193"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conceptcaching.com/view_a_cache.php?cid=143"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onceptcaching.com/view_a_cache.php?cid=48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conceptcaching.com/view_a_cache.php?cid=577"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celebration.fl.us/" TargetMode="External"/><Relationship Id="rId7" Type="http://schemas.openxmlformats.org/officeDocument/2006/relationships/hyperlink" Target="http://www.seasidefl.com/"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www.sierraclub.org/sprawl" TargetMode="External"/><Relationship Id="rId5" Type="http://schemas.openxmlformats.org/officeDocument/2006/relationships/hyperlink" Target="http://www.lut.ac.uk/gawc/index.html" TargetMode="External"/><Relationship Id="rId4" Type="http://schemas.openxmlformats.org/officeDocument/2006/relationships/hyperlink" Target="http://www.cnu.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07988" y="0"/>
            <a:ext cx="8229600" cy="1477963"/>
          </a:xfrm>
        </p:spPr>
        <p:txBody>
          <a:bodyPr/>
          <a:lstStyle/>
          <a:p>
            <a:pPr eaLnBrk="1" hangingPunct="1"/>
            <a:r>
              <a:rPr lang="en-US" dirty="0" smtClean="0">
                <a:latin typeface="Bookman Old Style" pitchFamily="18" charset="0"/>
              </a:rPr>
              <a:t>Chapter 9: </a:t>
            </a:r>
            <a:br>
              <a:rPr lang="en-US" dirty="0" smtClean="0">
                <a:latin typeface="Bookman Old Style" pitchFamily="18" charset="0"/>
              </a:rPr>
            </a:br>
            <a:r>
              <a:rPr lang="en-US" dirty="0" smtClean="0">
                <a:latin typeface="Bookman Old Style" pitchFamily="18" charset="0"/>
              </a:rPr>
              <a:t>Urban Geography</a:t>
            </a:r>
          </a:p>
        </p:txBody>
      </p:sp>
      <p:pic>
        <p:nvPicPr>
          <p:cNvPr id="2" name="Picture 1" descr="fou10e_fig_09_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590" y="1447800"/>
            <a:ext cx="3558397" cy="5029200"/>
          </a:xfrm>
          <a:prstGeom prst="rect">
            <a:avLst/>
          </a:prstGeom>
        </p:spPr>
      </p:pic>
      <p:sp>
        <p:nvSpPr>
          <p:cNvPr id="4" name="Footer Placeholder 3"/>
          <p:cNvSpPr>
            <a:spLocks noGrp="1"/>
          </p:cNvSpPr>
          <p:nvPr>
            <p:ph type="ftr" sz="quarter" idx="11"/>
          </p:nvPr>
        </p:nvSpPr>
        <p:spPr/>
        <p:txBody>
          <a:bodyPr/>
          <a:lstStyle/>
          <a:p>
            <a:pPr>
              <a:defRPr/>
            </a:pPr>
            <a:r>
              <a:rPr lang="en-US" dirty="0" smtClean="0"/>
              <a:t>Copyright © 2012 John Wiley &amp; Sons, Inc. All rights reserved.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191232"/>
            <a:ext cx="7924800" cy="2523768"/>
          </a:xfrm>
          <a:prstGeom prst="rect">
            <a:avLst/>
          </a:prstGeom>
          <a:noFill/>
        </p:spPr>
        <p:txBody>
          <a:bodyPr>
            <a:spAutoFit/>
          </a:bodyPr>
          <a:lstStyle/>
          <a:p>
            <a:pPr marL="285750" indent="-285750">
              <a:buFont typeface="Arial" charset="0"/>
              <a:buChar char="•"/>
            </a:pPr>
            <a:r>
              <a:rPr lang="en-US" sz="2800" dirty="0">
                <a:latin typeface="Bookman Old Style" pitchFamily="18" charset="0"/>
              </a:rPr>
              <a:t>Served as economic </a:t>
            </a:r>
            <a:r>
              <a:rPr lang="en-US" sz="2800" dirty="0" smtClean="0">
                <a:latin typeface="Bookman Old Style" pitchFamily="18" charset="0"/>
              </a:rPr>
              <a:t>nodes</a:t>
            </a:r>
            <a:endParaRPr lang="en-US" sz="2800" dirty="0">
              <a:latin typeface="Bookman Old Style" pitchFamily="18" charset="0"/>
            </a:endParaRPr>
          </a:p>
          <a:p>
            <a:pPr marL="285750" indent="-285750">
              <a:buFont typeface="Arial" charset="0"/>
              <a:buChar char="•"/>
            </a:pPr>
            <a:r>
              <a:rPr lang="en-US" sz="2800" dirty="0">
                <a:latin typeface="Bookman Old Style" pitchFamily="18" charset="0"/>
              </a:rPr>
              <a:t>Were the chief </a:t>
            </a:r>
            <a:r>
              <a:rPr lang="en-US" sz="2800" dirty="0" smtClean="0">
                <a:latin typeface="Bookman Old Style" pitchFamily="18" charset="0"/>
              </a:rPr>
              <a:t>marketplaces</a:t>
            </a:r>
            <a:endParaRPr lang="en-US" sz="2800" dirty="0">
              <a:latin typeface="Bookman Old Style" pitchFamily="18" charset="0"/>
            </a:endParaRPr>
          </a:p>
          <a:p>
            <a:pPr marL="285750" indent="-285750">
              <a:buFont typeface="Arial" charset="0"/>
              <a:buChar char="•"/>
            </a:pPr>
            <a:r>
              <a:rPr lang="en-US" sz="2800" dirty="0">
                <a:latin typeface="Bookman Old Style" pitchFamily="18" charset="0"/>
              </a:rPr>
              <a:t>Were the anchors of culture and society, the focal points of power, authority, and change</a:t>
            </a:r>
          </a:p>
          <a:p>
            <a:pPr marL="285750" indent="-285750">
              <a:buFont typeface="Arial" charset="0"/>
              <a:buChar char="•"/>
            </a:pPr>
            <a:endParaRPr lang="en-US"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extBox 1"/>
          <p:cNvSpPr txBox="1">
            <a:spLocks noChangeArrowheads="1"/>
          </p:cNvSpPr>
          <p:nvPr/>
        </p:nvSpPr>
        <p:spPr bwMode="auto">
          <a:xfrm>
            <a:off x="457200" y="1828800"/>
            <a:ext cx="8458200" cy="1077218"/>
          </a:xfrm>
          <a:prstGeom prst="rect">
            <a:avLst/>
          </a:prstGeom>
          <a:noFill/>
          <a:ln w="9525">
            <a:noFill/>
            <a:miter lim="800000"/>
            <a:headEnd/>
            <a:tailEnd/>
          </a:ln>
        </p:spPr>
        <p:txBody>
          <a:bodyPr wrap="square">
            <a:spAutoFit/>
          </a:bodyPr>
          <a:lstStyle/>
          <a:p>
            <a:r>
              <a:rPr lang="en-US" sz="3200" b="1" dirty="0">
                <a:latin typeface="Bookman Old Style" pitchFamily="18" charset="0"/>
              </a:rPr>
              <a:t>The </a:t>
            </a:r>
            <a:r>
              <a:rPr lang="en-US" sz="3200" b="1" dirty="0" smtClean="0">
                <a:latin typeface="Bookman Old Style" pitchFamily="18" charset="0"/>
              </a:rPr>
              <a:t>Role of the Ancient City in Society</a:t>
            </a:r>
            <a:endParaRPr lang="en-US" sz="3200" b="1" dirty="0">
              <a:latin typeface="Bookman Old Style" pitchFamily="18" charset="0"/>
            </a:endParaRPr>
          </a:p>
        </p:txBody>
      </p:sp>
      <p:sp>
        <p:nvSpPr>
          <p:cNvPr id="6"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685800" y="1981200"/>
            <a:ext cx="7696200" cy="4191000"/>
          </a:xfrm>
        </p:spPr>
        <p:txBody>
          <a:bodyPr/>
          <a:lstStyle/>
          <a:p>
            <a:pPr marL="0" indent="0" eaLnBrk="1" hangingPunct="1">
              <a:buFont typeface="Arial" charset="0"/>
              <a:buNone/>
              <a:defRPr/>
            </a:pPr>
            <a:endParaRPr lang="en-US" dirty="0" smtClean="0">
              <a:latin typeface="Bookman Old Style" pitchFamily="18" charset="0"/>
            </a:endParaRPr>
          </a:p>
          <a:p>
            <a:pPr eaLnBrk="1" hangingPunct="1">
              <a:defRPr/>
            </a:pPr>
            <a:r>
              <a:rPr lang="en-US" sz="2800" dirty="0">
                <a:latin typeface="Bookman Old Style" pitchFamily="18" charset="0"/>
              </a:rPr>
              <a:t>Populations in Mesopotamia grew with the </a:t>
            </a:r>
            <a:r>
              <a:rPr lang="en-US" sz="2800" dirty="0" smtClean="0">
                <a:latin typeface="Bookman Old Style" pitchFamily="18" charset="0"/>
              </a:rPr>
              <a:t>steady food </a:t>
            </a:r>
            <a:r>
              <a:rPr lang="en-US" sz="2800" dirty="0">
                <a:latin typeface="Bookman Old Style" pitchFamily="18" charset="0"/>
              </a:rPr>
              <a:t>supply and a sedentary lifestyle</a:t>
            </a:r>
            <a:endParaRPr lang="en-US" sz="2800" dirty="0" smtClean="0">
              <a:latin typeface="Bookman Old Style" pitchFamily="18" charset="0"/>
            </a:endParaRPr>
          </a:p>
          <a:p>
            <a:pPr eaLnBrk="1" hangingPunct="1">
              <a:defRPr/>
            </a:pPr>
            <a:r>
              <a:rPr lang="en-US" sz="2800" dirty="0" smtClean="0">
                <a:latin typeface="Bookman Old Style" pitchFamily="18" charset="0"/>
              </a:rPr>
              <a:t>People </a:t>
            </a:r>
            <a:r>
              <a:rPr lang="en-US" sz="2800" dirty="0">
                <a:latin typeface="Bookman Old Style" pitchFamily="18" charset="0"/>
              </a:rPr>
              <a:t>migrated </a:t>
            </a:r>
            <a:r>
              <a:rPr lang="en-US" sz="2800" dirty="0" smtClean="0">
                <a:latin typeface="Bookman Old Style" pitchFamily="18" charset="0"/>
              </a:rPr>
              <a:t>out from </a:t>
            </a:r>
            <a:r>
              <a:rPr lang="en-US" sz="2800" dirty="0">
                <a:latin typeface="Bookman Old Style" pitchFamily="18" charset="0"/>
              </a:rPr>
              <a:t>the hearth, diffusing their knowledge of </a:t>
            </a:r>
            <a:r>
              <a:rPr lang="en-US" sz="2800" dirty="0" smtClean="0">
                <a:latin typeface="Bookman Old Style" pitchFamily="18" charset="0"/>
              </a:rPr>
              <a:t>agriculture and urbanization</a:t>
            </a:r>
          </a:p>
          <a:p>
            <a:pPr eaLnBrk="1" hangingPunct="1">
              <a:defRPr/>
            </a:pPr>
            <a:endParaRPr lang="en-US" dirty="0" smtClean="0"/>
          </a:p>
          <a:p>
            <a:pPr eaLnBrk="1" hangingPunct="1">
              <a:defRPr/>
            </a:pPr>
            <a:endParaRPr lang="en-US" dirty="0">
              <a:latin typeface="Bookman Old Style" pitchFamily="18" charset="0"/>
            </a:endParaRPr>
          </a:p>
          <a:p>
            <a:pPr marL="0" indent="0" eaLnBrk="1" hangingPunct="1">
              <a:buFont typeface="Arial" charset="0"/>
              <a:buNone/>
              <a:defRPr/>
            </a:pPr>
            <a:endParaRPr lang="en-US" dirty="0" smtClean="0">
              <a:latin typeface="Bookman Old Style" pitchFamily="18" charset="0"/>
            </a:endParaRPr>
          </a:p>
          <a:p>
            <a:pPr eaLnBrk="1" hangingPunct="1">
              <a:buFont typeface="Arial" charset="0"/>
              <a:buNone/>
              <a:defRPr/>
            </a:pPr>
            <a:endParaRPr lang="en-US" dirty="0" smtClean="0">
              <a:latin typeface="Bookman Old Style" pitchFamily="18" charset="0"/>
            </a:endParaRPr>
          </a:p>
          <a:p>
            <a:pPr lvl="1" eaLnBrk="1" hangingPunct="1">
              <a:buFontTx/>
              <a:buNone/>
              <a:defRPr/>
            </a:pPr>
            <a:endParaRPr lang="en-US" dirty="0" smtClean="0"/>
          </a:p>
          <a:p>
            <a:pPr lvl="1" eaLnBrk="1" hangingPunct="1">
              <a:buFontTx/>
              <a:buNone/>
              <a:defRPr/>
            </a:pPr>
            <a:r>
              <a:rPr lang="en-US" dirty="0" smtClean="0"/>
              <a:t>	</a:t>
            </a:r>
          </a:p>
          <a:p>
            <a:pPr lvl="1" eaLnBrk="1" hangingPunct="1">
              <a:buFontTx/>
              <a:buNone/>
              <a:defRPr/>
            </a:pPr>
            <a:endParaRPr lang="en-US" dirty="0" smtClean="0"/>
          </a:p>
        </p:txBody>
      </p:sp>
      <p:sp>
        <p:nvSpPr>
          <p:cNvPr id="33794" name="TextBox 1"/>
          <p:cNvSpPr txBox="1">
            <a:spLocks noChangeArrowheads="1"/>
          </p:cNvSpPr>
          <p:nvPr/>
        </p:nvSpPr>
        <p:spPr bwMode="auto">
          <a:xfrm>
            <a:off x="685800" y="1981200"/>
            <a:ext cx="80772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Diffusion of Urbanization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7"/>
          <p:cNvSpPr txBox="1">
            <a:spLocks noChangeArrowheads="1"/>
          </p:cNvSpPr>
          <p:nvPr/>
        </p:nvSpPr>
        <p:spPr bwMode="auto">
          <a:xfrm>
            <a:off x="457200" y="1929824"/>
            <a:ext cx="7086600" cy="584776"/>
          </a:xfrm>
          <a:prstGeom prst="rect">
            <a:avLst/>
          </a:prstGeom>
          <a:noFill/>
          <a:ln w="9525">
            <a:noFill/>
            <a:miter lim="800000"/>
            <a:headEnd/>
            <a:tailEnd/>
          </a:ln>
        </p:spPr>
        <p:txBody>
          <a:bodyPr>
            <a:spAutoFit/>
          </a:bodyPr>
          <a:lstStyle/>
          <a:p>
            <a:r>
              <a:rPr lang="en-US" sz="3200" b="1" dirty="0">
                <a:latin typeface="Bookman Old Style" pitchFamily="18" charset="0"/>
              </a:rPr>
              <a:t>Greek Cities</a:t>
            </a:r>
          </a:p>
        </p:txBody>
      </p:sp>
      <p:sp>
        <p:nvSpPr>
          <p:cNvPr id="35842" name="TextBox 1"/>
          <p:cNvSpPr txBox="1">
            <a:spLocks noChangeArrowheads="1"/>
          </p:cNvSpPr>
          <p:nvPr/>
        </p:nvSpPr>
        <p:spPr bwMode="auto">
          <a:xfrm>
            <a:off x="457200" y="2565261"/>
            <a:ext cx="8458200" cy="4216539"/>
          </a:xfrm>
          <a:prstGeom prst="rect">
            <a:avLst/>
          </a:prstGeom>
          <a:noFill/>
          <a:ln w="9525">
            <a:noFill/>
            <a:miter lim="800000"/>
            <a:headEnd/>
            <a:tailEnd/>
          </a:ln>
        </p:spPr>
        <p:txBody>
          <a:bodyPr wrap="square">
            <a:spAutoFit/>
          </a:bodyPr>
          <a:lstStyle/>
          <a:p>
            <a:pPr marL="285750" indent="-285750">
              <a:buFont typeface="Arial" charset="0"/>
              <a:buChar char="•"/>
            </a:pPr>
            <a:r>
              <a:rPr lang="en-US" sz="2400" dirty="0">
                <a:latin typeface="Bookman Old Style" pitchFamily="18" charset="0"/>
              </a:rPr>
              <a:t>Greece is described as a </a:t>
            </a:r>
            <a:r>
              <a:rPr lang="en-US" sz="2400" b="1" dirty="0">
                <a:latin typeface="Bookman Old Style" pitchFamily="18" charset="0"/>
              </a:rPr>
              <a:t>secondary hearth </a:t>
            </a:r>
            <a:r>
              <a:rPr lang="en-US" sz="2400" dirty="0">
                <a:latin typeface="Bookman Old Style" pitchFamily="18" charset="0"/>
              </a:rPr>
              <a:t>of urbanization because the Greek city form and function diffused around the world centuries later through European </a:t>
            </a:r>
            <a:r>
              <a:rPr lang="en-US" sz="2400" dirty="0" smtClean="0">
                <a:latin typeface="Bookman Old Style" pitchFamily="18" charset="0"/>
              </a:rPr>
              <a:t>colonialism.</a:t>
            </a:r>
            <a:endParaRPr lang="en-US" sz="2400" dirty="0">
              <a:latin typeface="Bookman Old Style" pitchFamily="18" charset="0"/>
            </a:endParaRPr>
          </a:p>
          <a:p>
            <a:pPr marL="285750" indent="-285750">
              <a:buFont typeface="Arial" charset="0"/>
              <a:buChar char="•"/>
            </a:pPr>
            <a:r>
              <a:rPr lang="en-US" sz="2400" dirty="0">
                <a:latin typeface="Bookman Old Style" pitchFamily="18" charset="0"/>
              </a:rPr>
              <a:t>Every city had its </a:t>
            </a:r>
            <a:r>
              <a:rPr lang="en-US" sz="2400" b="1" dirty="0">
                <a:latin typeface="Bookman Old Style" pitchFamily="18" charset="0"/>
              </a:rPr>
              <a:t>acropolis</a:t>
            </a:r>
            <a:r>
              <a:rPr lang="en-US" sz="2400" dirty="0">
                <a:latin typeface="Bookman Old Style" pitchFamily="18" charset="0"/>
              </a:rPr>
              <a:t>, on which the people built the most impressive </a:t>
            </a:r>
            <a:r>
              <a:rPr lang="en-US" sz="2400" dirty="0" smtClean="0">
                <a:latin typeface="Bookman Old Style" pitchFamily="18" charset="0"/>
              </a:rPr>
              <a:t>structures.</a:t>
            </a:r>
            <a:endParaRPr lang="en-US" sz="2400" dirty="0">
              <a:latin typeface="Bookman Old Style" pitchFamily="18" charset="0"/>
            </a:endParaRPr>
          </a:p>
          <a:p>
            <a:pPr marL="285750" indent="-285750">
              <a:buFont typeface="Arial" charset="0"/>
              <a:buChar char="•"/>
            </a:pPr>
            <a:r>
              <a:rPr lang="en-US" sz="2400" b="1" dirty="0">
                <a:latin typeface="Bookman Old Style" pitchFamily="18" charset="0"/>
              </a:rPr>
              <a:t>Agora</a:t>
            </a:r>
            <a:r>
              <a:rPr lang="en-US" sz="2400" dirty="0">
                <a:latin typeface="Bookman Old Style" pitchFamily="18" charset="0"/>
              </a:rPr>
              <a:t> (market) became the focus of commercial </a:t>
            </a:r>
            <a:r>
              <a:rPr lang="en-US" sz="2400" dirty="0" smtClean="0">
                <a:latin typeface="Bookman Old Style" pitchFamily="18" charset="0"/>
              </a:rPr>
              <a:t>activity.</a:t>
            </a:r>
            <a:endParaRPr lang="en-US" sz="2400" dirty="0">
              <a:latin typeface="Bookman Old Style" pitchFamily="18" charset="0"/>
            </a:endParaRPr>
          </a:p>
          <a:p>
            <a:pPr marL="285750" indent="-285750">
              <a:buFont typeface="Arial" charset="0"/>
              <a:buChar char="•"/>
            </a:pPr>
            <a:r>
              <a:rPr lang="en-US" sz="2400" dirty="0">
                <a:latin typeface="Bookman Old Style" pitchFamily="18" charset="0"/>
              </a:rPr>
              <a:t>Urbanization diffused from Greece to the Roman </a:t>
            </a:r>
            <a:r>
              <a:rPr lang="en-US" sz="2400" dirty="0" smtClean="0">
                <a:latin typeface="Bookman Old Style" pitchFamily="18" charset="0"/>
              </a:rPr>
              <a:t>Empire.</a:t>
            </a:r>
            <a:endParaRPr lang="en-US" sz="2400" dirty="0">
              <a:latin typeface="Bookman Old Style" pitchFamily="18" charset="0"/>
            </a:endParaRPr>
          </a:p>
          <a:p>
            <a:pPr marL="285750" indent="-285750">
              <a:buFont typeface="Arial" charset="0"/>
              <a:buChar char="•"/>
            </a:pPr>
            <a:endParaRPr lang="en-US" sz="28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09_1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444874"/>
            <a:ext cx="7543800" cy="5879726"/>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457200" y="1066800"/>
            <a:ext cx="8382000" cy="5029200"/>
          </a:xfrm>
        </p:spPr>
        <p:txBody>
          <a:bodyPr/>
          <a:lstStyle/>
          <a:p>
            <a:pPr eaLnBrk="1" hangingPunct="1">
              <a:defRPr/>
            </a:pPr>
            <a:r>
              <a:rPr lang="en-US" sz="2400" dirty="0">
                <a:latin typeface="Bookman Old Style" pitchFamily="18" charset="0"/>
              </a:rPr>
              <a:t>When the Romans </a:t>
            </a:r>
            <a:r>
              <a:rPr lang="en-US" sz="2400" dirty="0" smtClean="0">
                <a:latin typeface="Bookman Old Style" pitchFamily="18" charset="0"/>
              </a:rPr>
              <a:t>succeeded the </a:t>
            </a:r>
            <a:r>
              <a:rPr lang="en-US" sz="2400" dirty="0">
                <a:latin typeface="Bookman Old Style" pitchFamily="18" charset="0"/>
              </a:rPr>
              <a:t>Greeks (and Etruscans) as rulers of the </a:t>
            </a:r>
            <a:r>
              <a:rPr lang="en-US" sz="2400" dirty="0" smtClean="0">
                <a:latin typeface="Bookman Old Style" pitchFamily="18" charset="0"/>
              </a:rPr>
              <a:t>region, their </a:t>
            </a:r>
            <a:r>
              <a:rPr lang="en-US" sz="2400" dirty="0">
                <a:latin typeface="Bookman Old Style" pitchFamily="18" charset="0"/>
              </a:rPr>
              <a:t>empire incorporated not only the </a:t>
            </a:r>
            <a:r>
              <a:rPr lang="en-US" sz="2400" dirty="0" smtClean="0">
                <a:latin typeface="Bookman Old Style" pitchFamily="18" charset="0"/>
              </a:rPr>
              <a:t>Mediterranean shores </a:t>
            </a:r>
            <a:r>
              <a:rPr lang="en-US" sz="2400" dirty="0">
                <a:latin typeface="Bookman Old Style" pitchFamily="18" charset="0"/>
              </a:rPr>
              <a:t>but also a large part of interior Europe and </a:t>
            </a:r>
            <a:r>
              <a:rPr lang="en-US" sz="2400" dirty="0" smtClean="0">
                <a:latin typeface="Bookman Old Style" pitchFamily="18" charset="0"/>
              </a:rPr>
              <a:t>North Africa.</a:t>
            </a:r>
          </a:p>
          <a:p>
            <a:pPr eaLnBrk="1" hangingPunct="1">
              <a:defRPr/>
            </a:pPr>
            <a:r>
              <a:rPr lang="en-US" sz="2400" dirty="0" smtClean="0">
                <a:latin typeface="Bookman Old Style" pitchFamily="18" charset="0"/>
              </a:rPr>
              <a:t>The </a:t>
            </a:r>
            <a:r>
              <a:rPr lang="en-US" sz="2400" b="1" dirty="0" smtClean="0">
                <a:latin typeface="Bookman Old Style" pitchFamily="18" charset="0"/>
              </a:rPr>
              <a:t>site </a:t>
            </a:r>
            <a:r>
              <a:rPr lang="en-US" sz="2400" dirty="0">
                <a:latin typeface="Bookman Old Style" pitchFamily="18" charset="0"/>
              </a:rPr>
              <a:t>of a city is its absolute location, often chosen for </a:t>
            </a:r>
            <a:r>
              <a:rPr lang="en-US" sz="2400" dirty="0" smtClean="0">
                <a:latin typeface="Bookman Old Style" pitchFamily="18" charset="0"/>
              </a:rPr>
              <a:t>its advantages </a:t>
            </a:r>
            <a:r>
              <a:rPr lang="en-US" sz="2400" dirty="0">
                <a:latin typeface="Bookman Old Style" pitchFamily="18" charset="0"/>
              </a:rPr>
              <a:t>in trade or defense, or as a center for </a:t>
            </a:r>
            <a:r>
              <a:rPr lang="en-US" sz="2400" dirty="0" smtClean="0">
                <a:latin typeface="Bookman Old Style" pitchFamily="18" charset="0"/>
              </a:rPr>
              <a:t>religious practice.</a:t>
            </a:r>
            <a:endParaRPr lang="en-US" sz="2400" dirty="0">
              <a:latin typeface="Bookman Old Style" pitchFamily="18" charset="0"/>
            </a:endParaRPr>
          </a:p>
          <a:p>
            <a:pPr eaLnBrk="1" hangingPunct="1">
              <a:defRPr/>
            </a:pPr>
            <a:r>
              <a:rPr lang="en-US" sz="2400" dirty="0">
                <a:latin typeface="Bookman Old Style" pitchFamily="18" charset="0"/>
              </a:rPr>
              <a:t>The </a:t>
            </a:r>
            <a:r>
              <a:rPr lang="en-US" sz="2400" b="1" dirty="0">
                <a:latin typeface="Bookman Old Style" pitchFamily="18" charset="0"/>
              </a:rPr>
              <a:t>situation </a:t>
            </a:r>
            <a:r>
              <a:rPr lang="en-US" sz="2400" dirty="0">
                <a:latin typeface="Bookman Old Style" pitchFamily="18" charset="0"/>
              </a:rPr>
              <a:t>of a city is based on its role in </a:t>
            </a:r>
            <a:r>
              <a:rPr lang="en-US" sz="2400" dirty="0" smtClean="0">
                <a:latin typeface="Bookman Old Style" pitchFamily="18" charset="0"/>
              </a:rPr>
              <a:t>the larger</a:t>
            </a:r>
            <a:r>
              <a:rPr lang="en-US" sz="2400" dirty="0">
                <a:latin typeface="Bookman Old Style" pitchFamily="18" charset="0"/>
              </a:rPr>
              <a:t>, surrounding </a:t>
            </a:r>
            <a:r>
              <a:rPr lang="en-US" sz="2400" dirty="0" smtClean="0">
                <a:latin typeface="Bookman Old Style" pitchFamily="18" charset="0"/>
              </a:rPr>
              <a:t>context:</a:t>
            </a:r>
          </a:p>
          <a:p>
            <a:pPr lvl="1" eaLnBrk="1" hangingPunct="1">
              <a:buFont typeface="Arial"/>
              <a:buChar char="•"/>
              <a:defRPr/>
            </a:pPr>
            <a:r>
              <a:rPr lang="en-US" sz="2400" dirty="0" smtClean="0">
                <a:latin typeface="Bookman Old Style" pitchFamily="18" charset="0"/>
              </a:rPr>
              <a:t>A city’s </a:t>
            </a:r>
            <a:r>
              <a:rPr lang="en-US" sz="2400" b="1" dirty="0" smtClean="0">
                <a:latin typeface="Bookman Old Style" pitchFamily="18" charset="0"/>
              </a:rPr>
              <a:t>situation </a:t>
            </a:r>
            <a:r>
              <a:rPr lang="en-US" sz="2400" dirty="0" smtClean="0">
                <a:latin typeface="Bookman Old Style" pitchFamily="18" charset="0"/>
              </a:rPr>
              <a:t>changes with times.</a:t>
            </a:r>
          </a:p>
          <a:p>
            <a:pPr lvl="1" eaLnBrk="1" hangingPunct="1">
              <a:buFont typeface="Arial"/>
              <a:buChar char="•"/>
              <a:defRPr/>
            </a:pPr>
            <a:r>
              <a:rPr lang="en-US" sz="2400" dirty="0" smtClean="0">
                <a:latin typeface="Bookman Old Style" pitchFamily="18" charset="0"/>
              </a:rPr>
              <a:t>Ex.: Rome becoming the center of the Roman Catholic Church.</a:t>
            </a:r>
          </a:p>
          <a:p>
            <a:pPr marL="0" indent="0" eaLnBrk="1" hangingPunct="1">
              <a:buFont typeface="Arial" charset="0"/>
              <a:buNone/>
              <a:defRPr/>
            </a:pPr>
            <a:endParaRPr lang="en-US" sz="2400" dirty="0" smtClean="0">
              <a:latin typeface="Bookman Old Style" pitchFamily="18" charset="0"/>
            </a:endParaRPr>
          </a:p>
          <a:p>
            <a:pPr marL="0" indent="0" eaLnBrk="1" hangingPunct="1">
              <a:buFont typeface="Arial" charset="0"/>
              <a:buNone/>
              <a:defRPr/>
            </a:pPr>
            <a:endParaRPr lang="en-US" sz="2400" dirty="0" smtClean="0">
              <a:latin typeface="Bookman Old Style" pitchFamily="18" charset="0"/>
            </a:endParaRPr>
          </a:p>
        </p:txBody>
      </p:sp>
      <p:sp>
        <p:nvSpPr>
          <p:cNvPr id="39938" name="TextBox 1"/>
          <p:cNvSpPr txBox="1">
            <a:spLocks noChangeArrowheads="1"/>
          </p:cNvSpPr>
          <p:nvPr/>
        </p:nvSpPr>
        <p:spPr bwMode="auto">
          <a:xfrm>
            <a:off x="457200" y="457200"/>
            <a:ext cx="66294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Roman Cities</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09_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472440"/>
            <a:ext cx="7475306" cy="5852160"/>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a:xfrm>
            <a:off x="304800" y="2590800"/>
            <a:ext cx="8229600" cy="3886200"/>
          </a:xfrm>
        </p:spPr>
        <p:txBody>
          <a:bodyPr/>
          <a:lstStyle/>
          <a:p>
            <a:pPr eaLnBrk="1" hangingPunct="1"/>
            <a:r>
              <a:rPr lang="en-US" sz="2400" b="1" dirty="0" smtClean="0">
                <a:latin typeface="Bookman Old Style" pitchFamily="18" charset="0"/>
              </a:rPr>
              <a:t>Urban morphology: </a:t>
            </a:r>
            <a:r>
              <a:rPr lang="en-US" sz="2400" dirty="0" smtClean="0">
                <a:latin typeface="Bookman Old Style" pitchFamily="18" charset="0"/>
              </a:rPr>
              <a:t>a city’s layout; its physical form and structure.</a:t>
            </a:r>
          </a:p>
          <a:p>
            <a:pPr eaLnBrk="1" hangingPunct="1"/>
            <a:r>
              <a:rPr lang="en-US" sz="2400" dirty="0" smtClean="0">
                <a:latin typeface="Bookman Old Style" pitchFamily="18" charset="0"/>
              </a:rPr>
              <a:t>Whenever possible, Romans adopted the way the Greeks planned their colonial cities; in a rectangular, grid pattern.</a:t>
            </a:r>
          </a:p>
          <a:p>
            <a:pPr eaLnBrk="1" hangingPunct="1"/>
            <a:r>
              <a:rPr lang="en-US" sz="2400" b="1" dirty="0" smtClean="0">
                <a:latin typeface="Bookman Old Style" pitchFamily="18" charset="0"/>
              </a:rPr>
              <a:t>Functional zonation</a:t>
            </a:r>
            <a:r>
              <a:rPr lang="en-US" sz="2400" dirty="0" smtClean="0">
                <a:latin typeface="Bookman Old Style" pitchFamily="18" charset="0"/>
              </a:rPr>
              <a:t> reveals how different areas or segments of a city serve different purposes or functions within the city.</a:t>
            </a:r>
          </a:p>
          <a:p>
            <a:pPr eaLnBrk="1" hangingPunct="1"/>
            <a:r>
              <a:rPr lang="en-US" sz="2400" dirty="0" smtClean="0">
                <a:latin typeface="Bookman Old Style" pitchFamily="18" charset="0"/>
              </a:rPr>
              <a:t>Ex.: the </a:t>
            </a:r>
            <a:r>
              <a:rPr lang="en-US" sz="2400" b="1" dirty="0" smtClean="0">
                <a:latin typeface="Bookman Old Style" pitchFamily="18" charset="0"/>
              </a:rPr>
              <a:t>Forum</a:t>
            </a: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
        <p:nvSpPr>
          <p:cNvPr id="5" name="TextBox 1"/>
          <p:cNvSpPr txBox="1">
            <a:spLocks noChangeArrowheads="1"/>
          </p:cNvSpPr>
          <p:nvPr/>
        </p:nvSpPr>
        <p:spPr bwMode="auto">
          <a:xfrm>
            <a:off x="304800" y="2006024"/>
            <a:ext cx="66294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Roman Cities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1"/>
          <p:cNvSpPr txBox="1">
            <a:spLocks noChangeArrowheads="1"/>
          </p:cNvSpPr>
          <p:nvPr/>
        </p:nvSpPr>
        <p:spPr bwMode="auto">
          <a:xfrm>
            <a:off x="1600200" y="228600"/>
            <a:ext cx="5867400" cy="646113"/>
          </a:xfrm>
          <a:prstGeom prst="rect">
            <a:avLst/>
          </a:prstGeom>
          <a:noFill/>
          <a:ln w="9525">
            <a:noFill/>
            <a:miter lim="800000"/>
            <a:headEnd/>
            <a:tailEnd/>
          </a:ln>
        </p:spPr>
        <p:txBody>
          <a:bodyPr>
            <a:spAutoFit/>
          </a:bodyPr>
          <a:lstStyle/>
          <a:p>
            <a:pPr algn="ctr"/>
            <a:r>
              <a:rPr lang="en-US" sz="3600" dirty="0">
                <a:latin typeface="Bookman Old Style" pitchFamily="18" charset="0"/>
              </a:rPr>
              <a:t>Field Note</a:t>
            </a:r>
          </a:p>
        </p:txBody>
      </p:sp>
      <p:cxnSp>
        <p:nvCxnSpPr>
          <p:cNvPr id="4" name="Straight Connector 3"/>
          <p:cNvCxnSpPr/>
          <p:nvPr/>
        </p:nvCxnSpPr>
        <p:spPr>
          <a:xfrm>
            <a:off x="228600" y="874713"/>
            <a:ext cx="8534400" cy="0"/>
          </a:xfrm>
          <a:prstGeom prst="line">
            <a:avLst/>
          </a:prstGeom>
        </p:spPr>
        <p:style>
          <a:lnRef idx="1">
            <a:schemeClr val="accent1"/>
          </a:lnRef>
          <a:fillRef idx="0">
            <a:schemeClr val="accent1"/>
          </a:fillRef>
          <a:effectRef idx="0">
            <a:schemeClr val="accent1"/>
          </a:effectRef>
          <a:fontRef idx="minor">
            <a:schemeClr val="tx1"/>
          </a:fontRef>
        </p:style>
      </p:cxnSp>
      <p:sp>
        <p:nvSpPr>
          <p:cNvPr id="45059" name="TextBox 4"/>
          <p:cNvSpPr txBox="1">
            <a:spLocks noChangeArrowheads="1"/>
          </p:cNvSpPr>
          <p:nvPr/>
        </p:nvSpPr>
        <p:spPr bwMode="auto">
          <a:xfrm>
            <a:off x="228601" y="1132106"/>
            <a:ext cx="3962400" cy="4278094"/>
          </a:xfrm>
          <a:prstGeom prst="rect">
            <a:avLst/>
          </a:prstGeom>
          <a:noFill/>
          <a:ln w="9525">
            <a:noFill/>
            <a:miter lim="800000"/>
            <a:headEnd/>
            <a:tailEnd/>
          </a:ln>
        </p:spPr>
        <p:txBody>
          <a:bodyPr wrap="square">
            <a:spAutoFit/>
          </a:bodyPr>
          <a:lstStyle/>
          <a:p>
            <a:r>
              <a:rPr lang="en-US" sz="1600" dirty="0">
                <a:latin typeface="Bookman Old Style" pitchFamily="18" charset="0"/>
              </a:rPr>
              <a:t>“There can be few spaces of greater significance to the development of Western civilization than the Roman Forum. This was the nerve center of a vast empire that transformed the face of western Europe, Southwest Asia, and North Africa. It was also the place where the decisions were made that carried forward Greek ideas about governance, art, urban design, and technology. The very organization of space found in the Roman Forum is still with us: rectilinear street patterns; distinct buildings for legislative, executive, and judicial functions; and public spaces adorned with statues and fountains.”</a:t>
            </a:r>
          </a:p>
        </p:txBody>
      </p:sp>
      <p:pic>
        <p:nvPicPr>
          <p:cNvPr id="2" name="Picture 1" descr="fou10e_fig_09_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469245"/>
            <a:ext cx="4791019" cy="3483755"/>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1"/>
          <p:cNvSpPr txBox="1">
            <a:spLocks noChangeArrowheads="1"/>
          </p:cNvSpPr>
          <p:nvPr/>
        </p:nvSpPr>
        <p:spPr bwMode="auto">
          <a:xfrm>
            <a:off x="381000" y="381000"/>
            <a:ext cx="85344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Urban Growth After Greece and Rome</a:t>
            </a:r>
          </a:p>
        </p:txBody>
      </p:sp>
      <p:sp>
        <p:nvSpPr>
          <p:cNvPr id="47106" name="TextBox 5"/>
          <p:cNvSpPr txBox="1">
            <a:spLocks noChangeArrowheads="1"/>
          </p:cNvSpPr>
          <p:nvPr/>
        </p:nvSpPr>
        <p:spPr bwMode="auto">
          <a:xfrm>
            <a:off x="400050" y="1143000"/>
            <a:ext cx="8515350" cy="2308324"/>
          </a:xfrm>
          <a:prstGeom prst="rect">
            <a:avLst/>
          </a:prstGeom>
          <a:noFill/>
          <a:ln w="9525">
            <a:noFill/>
            <a:miter lim="800000"/>
            <a:headEnd/>
            <a:tailEnd/>
          </a:ln>
        </p:spPr>
        <p:txBody>
          <a:bodyPr wrap="square">
            <a:spAutoFit/>
          </a:bodyPr>
          <a:lstStyle/>
          <a:p>
            <a:pPr marL="342900" indent="-342900">
              <a:buFont typeface="Arial" charset="0"/>
              <a:buChar char="•"/>
            </a:pPr>
            <a:r>
              <a:rPr lang="en-US" sz="2400" dirty="0">
                <a:latin typeface="Bookman Old Style" pitchFamily="18" charset="0"/>
              </a:rPr>
              <a:t>During Europe’s Middle Ages, urbanization continued vigorously outside of </a:t>
            </a:r>
            <a:r>
              <a:rPr lang="en-US" sz="2400" dirty="0" smtClean="0">
                <a:latin typeface="Bookman Old Style" pitchFamily="18" charset="0"/>
              </a:rPr>
              <a:t>Europe.</a:t>
            </a:r>
            <a:endParaRPr lang="en-US" sz="2400" dirty="0">
              <a:latin typeface="Bookman Old Style" pitchFamily="18" charset="0"/>
            </a:endParaRPr>
          </a:p>
          <a:p>
            <a:pPr marL="342900" indent="-342900">
              <a:buFont typeface="Arial" charset="0"/>
              <a:buChar char="•"/>
            </a:pPr>
            <a:r>
              <a:rPr lang="en-US" sz="2400" dirty="0">
                <a:latin typeface="Bookman Old Style" pitchFamily="18" charset="0"/>
              </a:rPr>
              <a:t>In West Africa, trading cities developed along the southern margin of the </a:t>
            </a:r>
            <a:r>
              <a:rPr lang="en-US" sz="2400" dirty="0" smtClean="0">
                <a:latin typeface="Bookman Old Style" pitchFamily="18" charset="0"/>
              </a:rPr>
              <a:t>Sahara.</a:t>
            </a:r>
            <a:endParaRPr lang="en-US" sz="2400" dirty="0">
              <a:latin typeface="Bookman Old Style" pitchFamily="18" charset="0"/>
            </a:endParaRPr>
          </a:p>
          <a:p>
            <a:pPr marL="342900" indent="-342900">
              <a:buFont typeface="Arial" charset="0"/>
              <a:buChar char="•"/>
            </a:pPr>
            <a:r>
              <a:rPr lang="en-US" sz="2400" dirty="0">
                <a:latin typeface="Bookman Old Style" pitchFamily="18" charset="0"/>
              </a:rPr>
              <a:t>The Americas also experienced significant urban growth, especially within </a:t>
            </a:r>
            <a:r>
              <a:rPr lang="en-US" sz="2400" dirty="0" smtClean="0">
                <a:latin typeface="Bookman Old Style" pitchFamily="18" charset="0"/>
              </a:rPr>
              <a:t>Mayan </a:t>
            </a:r>
            <a:r>
              <a:rPr lang="en-US" sz="2400" dirty="0">
                <a:latin typeface="Bookman Old Style" pitchFamily="18" charset="0"/>
              </a:rPr>
              <a:t>and Aztec </a:t>
            </a:r>
            <a:r>
              <a:rPr lang="en-US" sz="2400" dirty="0" smtClean="0">
                <a:latin typeface="Bookman Old Style" pitchFamily="18" charset="0"/>
              </a:rPr>
              <a:t>empires.</a:t>
            </a:r>
            <a:endParaRPr lang="en-US" sz="2400" dirty="0">
              <a:latin typeface="Bookman Old Style" pitchFamily="18" charset="0"/>
            </a:endParaRPr>
          </a:p>
        </p:txBody>
      </p:sp>
      <p:pic>
        <p:nvPicPr>
          <p:cNvPr id="2" name="Picture 1" descr="fou10e_fig_09_1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2315" y="3505200"/>
            <a:ext cx="4219371" cy="2819400"/>
          </a:xfrm>
          <a:prstGeom prst="rect">
            <a:avLst/>
          </a:prstGeom>
        </p:spPr>
      </p:pic>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8"/>
          <p:cNvSpPr txBox="1">
            <a:spLocks noChangeArrowheads="1"/>
          </p:cNvSpPr>
          <p:nvPr/>
        </p:nvSpPr>
        <p:spPr bwMode="auto">
          <a:xfrm>
            <a:off x="381000" y="381000"/>
            <a:ext cx="7924800" cy="1077913"/>
          </a:xfrm>
          <a:prstGeom prst="rect">
            <a:avLst/>
          </a:prstGeom>
          <a:noFill/>
          <a:ln w="9525">
            <a:noFill/>
            <a:miter lim="800000"/>
            <a:headEnd/>
            <a:tailEnd/>
          </a:ln>
        </p:spPr>
        <p:txBody>
          <a:bodyPr wrap="square">
            <a:spAutoFit/>
          </a:bodyPr>
          <a:lstStyle/>
          <a:p>
            <a:r>
              <a:rPr lang="en-US" sz="3200" b="1" dirty="0">
                <a:latin typeface="Bookman Old Style" pitchFamily="18" charset="0"/>
              </a:rPr>
              <a:t>Site and Situation during European Exploration</a:t>
            </a:r>
          </a:p>
        </p:txBody>
      </p:sp>
      <p:sp>
        <p:nvSpPr>
          <p:cNvPr id="49154" name="TextBox 9"/>
          <p:cNvSpPr txBox="1">
            <a:spLocks noChangeArrowheads="1"/>
          </p:cNvSpPr>
          <p:nvPr/>
        </p:nvSpPr>
        <p:spPr bwMode="auto">
          <a:xfrm>
            <a:off x="381000" y="1600200"/>
            <a:ext cx="8382000" cy="4876801"/>
          </a:xfrm>
          <a:prstGeom prst="rect">
            <a:avLst/>
          </a:prstGeom>
          <a:noFill/>
          <a:ln w="9525">
            <a:noFill/>
            <a:miter lim="800000"/>
            <a:headEnd/>
            <a:tailEnd/>
          </a:ln>
        </p:spPr>
        <p:txBody>
          <a:bodyPr>
            <a:normAutofit/>
          </a:bodyPr>
          <a:lstStyle/>
          <a:p>
            <a:pPr marL="457200" indent="-457200">
              <a:buFont typeface="Arial" charset="0"/>
              <a:buChar char="•"/>
            </a:pPr>
            <a:r>
              <a:rPr lang="en-US" sz="2400" dirty="0">
                <a:latin typeface="Bookman Old Style" pitchFamily="18" charset="0"/>
              </a:rPr>
              <a:t>The relative importance of the interior trade routes changed when European maritime exploration and overseas colonization ushered in an era of oceanic, worldwide </a:t>
            </a:r>
            <a:r>
              <a:rPr lang="en-US" sz="2400" dirty="0" smtClean="0">
                <a:latin typeface="Bookman Old Style" pitchFamily="18" charset="0"/>
              </a:rPr>
              <a:t>trade. </a:t>
            </a:r>
            <a:endParaRPr lang="en-US" sz="2400" dirty="0">
              <a:latin typeface="Bookman Old Style" pitchFamily="18" charset="0"/>
            </a:endParaRPr>
          </a:p>
          <a:p>
            <a:pPr marL="457200" indent="-457200">
              <a:buFont typeface="Arial" charset="0"/>
              <a:buChar char="•"/>
            </a:pPr>
            <a:r>
              <a:rPr lang="en-US" sz="2400" dirty="0">
                <a:latin typeface="Bookman Old Style" pitchFamily="18" charset="0"/>
              </a:rPr>
              <a:t>The situation of cities like Paris and Xian changed from being crucial in an interior trading route to being left out of an oceanic </a:t>
            </a:r>
            <a:r>
              <a:rPr lang="en-US" sz="2400" dirty="0" smtClean="0">
                <a:latin typeface="Bookman Old Style" pitchFamily="18" charset="0"/>
              </a:rPr>
              <a:t>trade.</a:t>
            </a:r>
            <a:endParaRPr lang="en-US" sz="2400" dirty="0">
              <a:latin typeface="Bookman Old Style" pitchFamily="18" charset="0"/>
            </a:endParaRPr>
          </a:p>
          <a:p>
            <a:pPr marL="457200" indent="-457200">
              <a:buFont typeface="Arial" charset="0"/>
              <a:buChar char="•"/>
            </a:pPr>
            <a:r>
              <a:rPr lang="en-US" sz="2400" dirty="0">
                <a:latin typeface="Bookman Old Style" pitchFamily="18" charset="0"/>
              </a:rPr>
              <a:t>After European exploration took off during the 1400s, the dominance of interior cities </a:t>
            </a:r>
            <a:r>
              <a:rPr lang="en-US" sz="2400" dirty="0" smtClean="0">
                <a:latin typeface="Bookman Old Style" pitchFamily="18" charset="0"/>
              </a:rPr>
              <a:t>declined.</a:t>
            </a:r>
            <a:endParaRPr lang="en-US" sz="24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sz="4000" dirty="0">
                <a:latin typeface="Bookman Old Style" pitchFamily="18" charset="0"/>
              </a:rPr>
              <a:t>Field </a:t>
            </a:r>
            <a:r>
              <a:rPr lang="en-US" sz="4000" dirty="0" smtClean="0">
                <a:latin typeface="Bookman Old Style" pitchFamily="18" charset="0"/>
              </a:rPr>
              <a:t>Note: </a:t>
            </a:r>
            <a:br>
              <a:rPr lang="en-US" sz="4000" dirty="0" smtClean="0">
                <a:latin typeface="Bookman Old Style" pitchFamily="18" charset="0"/>
              </a:rPr>
            </a:br>
            <a:r>
              <a:rPr lang="en-US" sz="3600" dirty="0" smtClean="0">
                <a:latin typeface="Bookman Old Style" pitchFamily="18" charset="0"/>
              </a:rPr>
              <a:t>Ghosts of Detroit?</a:t>
            </a:r>
            <a:endParaRPr lang="en-US" sz="4000" dirty="0">
              <a:latin typeface="Bookman Old Style" pitchFamily="18" charset="0"/>
            </a:endParaRPr>
          </a:p>
        </p:txBody>
      </p:sp>
      <p:cxnSp>
        <p:nvCxnSpPr>
          <p:cNvPr id="10" name="Straight Connector 9"/>
          <p:cNvCxnSpPr/>
          <p:nvPr/>
        </p:nvCxnSpPr>
        <p:spPr>
          <a:xfrm>
            <a:off x="685800" y="1295400"/>
            <a:ext cx="7391400" cy="0"/>
          </a:xfrm>
          <a:prstGeom prst="line">
            <a:avLst/>
          </a:prstGeom>
        </p:spPr>
        <p:style>
          <a:lnRef idx="1">
            <a:schemeClr val="accent1"/>
          </a:lnRef>
          <a:fillRef idx="0">
            <a:schemeClr val="accent1"/>
          </a:fillRef>
          <a:effectRef idx="0">
            <a:schemeClr val="accent1"/>
          </a:effectRef>
          <a:fontRef idx="minor">
            <a:schemeClr val="tx1"/>
          </a:fontRef>
        </p:style>
      </p:cxnSp>
      <p:sp>
        <p:nvSpPr>
          <p:cNvPr id="17412" name="Rectangle 3"/>
          <p:cNvSpPr>
            <a:spLocks noChangeArrowheads="1"/>
          </p:cNvSpPr>
          <p:nvPr/>
        </p:nvSpPr>
        <p:spPr bwMode="auto">
          <a:xfrm>
            <a:off x="381000" y="1371600"/>
            <a:ext cx="4191000" cy="5078314"/>
          </a:xfrm>
          <a:prstGeom prst="rect">
            <a:avLst/>
          </a:prstGeom>
          <a:noFill/>
          <a:ln w="9525">
            <a:noFill/>
            <a:miter lim="800000"/>
            <a:headEnd/>
            <a:tailEnd/>
          </a:ln>
        </p:spPr>
        <p:txBody>
          <a:bodyPr wrap="square">
            <a:spAutoFit/>
          </a:bodyPr>
          <a:lstStyle/>
          <a:p>
            <a:r>
              <a:rPr lang="en-US" dirty="0">
                <a:latin typeface="Bookman Old Style" pitchFamily="18" charset="0"/>
              </a:rPr>
              <a:t>“The semicircular shaped Grand Circus Park in Detroit, Michigan is divided by several streets, making it look like the hub and spokes of a bicycle wheel from above. The grouping of buildings along Grand Circus Park (Fig 9.1) reflects the rise, fall, and revitalization of the </a:t>
            </a:r>
            <a:r>
              <a:rPr lang="en-US" b="1" dirty="0">
                <a:latin typeface="Bookman Old Style" pitchFamily="18" charset="0"/>
              </a:rPr>
              <a:t>central business district (CBD) </a:t>
            </a:r>
            <a:r>
              <a:rPr lang="en-US" dirty="0">
                <a:latin typeface="Bookman Old Style" pitchFamily="18" charset="0"/>
              </a:rPr>
              <a:t>in Detroit. The central business district is a concentration of business and commerce in the city’s downtown…Abandoned high-rise buildings called the ghosts</a:t>
            </a:r>
          </a:p>
          <a:p>
            <a:r>
              <a:rPr lang="en-US" dirty="0">
                <a:latin typeface="Bookman Old Style" pitchFamily="18" charset="0"/>
              </a:rPr>
              <a:t>of Detroit are joined by empty single-family homes to account for 10,000 abandoned buildings in the city.”</a:t>
            </a:r>
          </a:p>
        </p:txBody>
      </p:sp>
      <p:pic>
        <p:nvPicPr>
          <p:cNvPr id="2" name="Picture 1" descr="fou10e_fig_09_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447800"/>
            <a:ext cx="4411261" cy="3505200"/>
          </a:xfrm>
          <a:prstGeom prst="rect">
            <a:avLst/>
          </a:prstGeom>
        </p:spPr>
      </p:pic>
      <p:sp>
        <p:nvSpPr>
          <p:cNvPr id="6" name="Footer Placeholder 5"/>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1"/>
          <p:cNvSpPr>
            <a:spLocks noGrp="1"/>
          </p:cNvSpPr>
          <p:nvPr>
            <p:ph idx="1"/>
          </p:nvPr>
        </p:nvSpPr>
        <p:spPr>
          <a:xfrm>
            <a:off x="381000" y="1676400"/>
            <a:ext cx="8229600" cy="4191000"/>
          </a:xfrm>
        </p:spPr>
        <p:txBody>
          <a:bodyPr>
            <a:normAutofit/>
          </a:bodyPr>
          <a:lstStyle/>
          <a:p>
            <a:pPr eaLnBrk="1" hangingPunct="1"/>
            <a:r>
              <a:rPr lang="en-US" sz="2400" dirty="0" smtClean="0">
                <a:latin typeface="Bookman Old Style" pitchFamily="18" charset="0"/>
              </a:rPr>
              <a:t>Coastal cities remained crucial after exploration led to colonialism</a:t>
            </a:r>
          </a:p>
          <a:p>
            <a:pPr eaLnBrk="1" hangingPunct="1"/>
            <a:r>
              <a:rPr lang="en-US" sz="2400" dirty="0" smtClean="0">
                <a:latin typeface="Bookman Old Style" pitchFamily="18" charset="0"/>
              </a:rPr>
              <a:t>The trade networks European powers commanded (including the slave trade) brought unprecedented riches to Europe’s burgeoning medieval cities, such as Amsterdam (the Netherlands), London (England), Lisbon (Portugal), Liverpool (England), and Seville (Spain)</a:t>
            </a:r>
          </a:p>
          <a:p>
            <a:pPr eaLnBrk="1" hangingPunct="1"/>
            <a:r>
              <a:rPr lang="en-US" sz="2400" dirty="0" smtClean="0">
                <a:latin typeface="Bookman Old Style" pitchFamily="18" charset="0"/>
              </a:rPr>
              <a:t>As a result, cities that thrived during mercantilism took on similar properties</a:t>
            </a: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TextBox 8"/>
          <p:cNvSpPr txBox="1">
            <a:spLocks noChangeArrowheads="1"/>
          </p:cNvSpPr>
          <p:nvPr/>
        </p:nvSpPr>
        <p:spPr bwMode="auto">
          <a:xfrm>
            <a:off x="381000" y="522287"/>
            <a:ext cx="7924800" cy="1077913"/>
          </a:xfrm>
          <a:prstGeom prst="rect">
            <a:avLst/>
          </a:prstGeom>
          <a:noFill/>
          <a:ln w="9525">
            <a:noFill/>
            <a:miter lim="800000"/>
            <a:headEnd/>
            <a:tailEnd/>
          </a:ln>
        </p:spPr>
        <p:txBody>
          <a:bodyPr wrap="square">
            <a:spAutoFit/>
          </a:bodyPr>
          <a:lstStyle/>
          <a:p>
            <a:r>
              <a:rPr lang="en-US" sz="3200" b="1" dirty="0" smtClean="0">
                <a:latin typeface="Bookman Old Style" pitchFamily="18" charset="0"/>
              </a:rPr>
              <a:t>Site and Situation during European Exploration</a:t>
            </a:r>
            <a:endParaRPr lang="en-US" sz="3200" b="1" dirty="0">
              <a:latin typeface="Bookman Old Style"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6"/>
          <p:cNvSpPr txBox="1">
            <a:spLocks noChangeArrowheads="1"/>
          </p:cNvSpPr>
          <p:nvPr/>
        </p:nvSpPr>
        <p:spPr bwMode="auto">
          <a:xfrm>
            <a:off x="133350" y="1120676"/>
            <a:ext cx="8858250" cy="2308324"/>
          </a:xfrm>
          <a:prstGeom prst="rect">
            <a:avLst/>
          </a:prstGeom>
          <a:noFill/>
          <a:ln w="9525">
            <a:noFill/>
            <a:miter lim="800000"/>
            <a:headEnd/>
            <a:tailEnd/>
          </a:ln>
        </p:spPr>
        <p:txBody>
          <a:bodyPr>
            <a:spAutoFit/>
          </a:bodyPr>
          <a:lstStyle/>
          <a:p>
            <a:r>
              <a:rPr lang="en-US" sz="1600" dirty="0">
                <a:latin typeface="Bookman Old Style" pitchFamily="18" charset="0"/>
              </a:rPr>
              <a:t>“The contemporary landscape of Genoa stands as a reminder of the city’s historic importance. Long before Europe became divided up into states, a number of cities in northern Italy freed themselves from the strictures of feudalism and began to function autonomously. Genoa and Venice were two of these, and they became the foci of significant Mediterranean maritime trading empires. In the process, they also became magnificent, wealthy cities. Although most buildings in Genoa’s urban core date from a more recent era, the layout of streets and public squares harkens back to the city’s imperial days. Is it a surprise that the city gave birth to one of the most famous explorers of all time: Christopher Columbus?”</a:t>
            </a:r>
          </a:p>
        </p:txBody>
      </p:sp>
      <p:sp>
        <p:nvSpPr>
          <p:cNvPr id="53250" name="TextBox 1"/>
          <p:cNvSpPr txBox="1">
            <a:spLocks noChangeArrowheads="1"/>
          </p:cNvSpPr>
          <p:nvPr/>
        </p:nvSpPr>
        <p:spPr bwMode="auto">
          <a:xfrm>
            <a:off x="1295400" y="228600"/>
            <a:ext cx="6324600" cy="646331"/>
          </a:xfrm>
          <a:prstGeom prst="rect">
            <a:avLst/>
          </a:prstGeom>
          <a:noFill/>
          <a:ln w="9525">
            <a:noFill/>
            <a:miter lim="800000"/>
            <a:headEnd/>
            <a:tailEnd/>
          </a:ln>
        </p:spPr>
        <p:txBody>
          <a:bodyPr>
            <a:spAutoFit/>
          </a:bodyPr>
          <a:lstStyle/>
          <a:p>
            <a:pPr algn="ctr"/>
            <a:r>
              <a:rPr lang="en-US" sz="3600" dirty="0">
                <a:latin typeface="Bookman Old Style" pitchFamily="18" charset="0"/>
              </a:rPr>
              <a:t>Field Note</a:t>
            </a:r>
          </a:p>
        </p:txBody>
      </p:sp>
      <p:cxnSp>
        <p:nvCxnSpPr>
          <p:cNvPr id="4" name="Straight Connector 3"/>
          <p:cNvCxnSpPr/>
          <p:nvPr/>
        </p:nvCxnSpPr>
        <p:spPr>
          <a:xfrm flipV="1">
            <a:off x="819150" y="990600"/>
            <a:ext cx="7639050" cy="7938"/>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09_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5710" y="3505200"/>
            <a:ext cx="5052581" cy="2971800"/>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1"/>
          <p:cNvSpPr>
            <a:spLocks noGrp="1"/>
          </p:cNvSpPr>
          <p:nvPr>
            <p:ph idx="1"/>
          </p:nvPr>
        </p:nvSpPr>
        <p:spPr>
          <a:xfrm>
            <a:off x="457200" y="2819400"/>
            <a:ext cx="8229600" cy="3505200"/>
          </a:xfrm>
        </p:spPr>
        <p:txBody>
          <a:bodyPr/>
          <a:lstStyle/>
          <a:p>
            <a:pPr eaLnBrk="1" hangingPunct="1"/>
            <a:r>
              <a:rPr lang="en-US" sz="2800" dirty="0" smtClean="0">
                <a:latin typeface="Bookman Old Style" pitchFamily="18" charset="0"/>
              </a:rPr>
              <a:t>Around 1800, Western Europe was still overwhelmingly rural. As thousands migrated to the cities with industrialization, cities had to adapt to the mushrooming population, the proliferation of factories and supply facilities, the expansion of transport systems, and the construction of tenements for the growing labor force.</a:t>
            </a:r>
            <a:endParaRPr lang="en-US" sz="2800" b="1" dirty="0" smtClean="0">
              <a:latin typeface="Bookman Old Style" pitchFamily="18" charset="0"/>
            </a:endParaRPr>
          </a:p>
        </p:txBody>
      </p:sp>
      <p:sp>
        <p:nvSpPr>
          <p:cNvPr id="55298" name="Title 3"/>
          <p:cNvSpPr>
            <a:spLocks noGrp="1"/>
          </p:cNvSpPr>
          <p:nvPr>
            <p:ph type="title"/>
          </p:nvPr>
        </p:nvSpPr>
        <p:spPr>
          <a:xfrm>
            <a:off x="457200" y="1828800"/>
            <a:ext cx="6400800" cy="884238"/>
          </a:xfrm>
        </p:spPr>
        <p:txBody>
          <a:bodyPr/>
          <a:lstStyle/>
          <a:p>
            <a:pPr algn="l" eaLnBrk="1" hangingPunct="1"/>
            <a:r>
              <a:rPr lang="en-US" sz="3200" b="1" dirty="0" smtClean="0">
                <a:latin typeface="Bookman Old Style" pitchFamily="18" charset="0"/>
              </a:rPr>
              <a:t>A Second Urban Revolution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6321" name="Content Placeholder 1"/>
          <p:cNvSpPr>
            <a:spLocks noGrp="1"/>
          </p:cNvSpPr>
          <p:nvPr>
            <p:ph idx="4294967295"/>
          </p:nvPr>
        </p:nvSpPr>
        <p:spPr>
          <a:xfrm>
            <a:off x="457200" y="2209800"/>
            <a:ext cx="8305800" cy="4191000"/>
          </a:xfrm>
        </p:spPr>
        <p:txBody>
          <a:bodyPr/>
          <a:lstStyle/>
          <a:p>
            <a:pPr eaLnBrk="1" hangingPunct="1"/>
            <a:r>
              <a:rPr lang="en-US" sz="2800" dirty="0" smtClean="0">
                <a:latin typeface="Bookman Old Style" pitchFamily="18" charset="0"/>
              </a:rPr>
              <a:t>During the late seventeenth century and into the eighteenth century, Europeans invented a series of important improvements in agriculture.</a:t>
            </a:r>
          </a:p>
          <a:p>
            <a:pPr eaLnBrk="1" hangingPunct="1"/>
            <a:r>
              <a:rPr lang="en-US" sz="2800" dirty="0" smtClean="0">
                <a:latin typeface="Bookman Old Style" pitchFamily="18" charset="0"/>
              </a:rPr>
              <a:t>The second agricultural revolution also improved organization of production, market collaboration, and storage capacities.</a:t>
            </a:r>
          </a:p>
          <a:p>
            <a:pPr eaLnBrk="1" hangingPunct="1"/>
            <a:r>
              <a:rPr lang="en-US" sz="2800" dirty="0" smtClean="0">
                <a:latin typeface="Bookman Old Style" pitchFamily="18" charset="0"/>
              </a:rPr>
              <a:t>Many industrial cities grew from small villages or along canal and river routes.</a:t>
            </a:r>
          </a:p>
        </p:txBody>
      </p:sp>
      <p:sp>
        <p:nvSpPr>
          <p:cNvPr id="56322" name="TextBox 2"/>
          <p:cNvSpPr txBox="1">
            <a:spLocks noChangeArrowheads="1"/>
          </p:cNvSpPr>
          <p:nvPr/>
        </p:nvSpPr>
        <p:spPr bwMode="auto">
          <a:xfrm>
            <a:off x="457200" y="1676400"/>
            <a:ext cx="86106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A Second Agricultural Revolution</a:t>
            </a:r>
          </a:p>
        </p:txBody>
      </p:sp>
      <p:sp>
        <p:nvSpPr>
          <p:cNvPr id="5"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2" name="Content Placeholder 1"/>
          <p:cNvSpPr>
            <a:spLocks noGrp="1"/>
          </p:cNvSpPr>
          <p:nvPr>
            <p:ph idx="4294967295"/>
          </p:nvPr>
        </p:nvSpPr>
        <p:spPr>
          <a:xfrm>
            <a:off x="304800" y="1600200"/>
            <a:ext cx="3810000" cy="4648200"/>
          </a:xfrm>
        </p:spPr>
        <p:txBody>
          <a:bodyPr/>
          <a:lstStyle/>
          <a:p>
            <a:pPr marL="0" indent="0" eaLnBrk="1" hangingPunct="1">
              <a:buNone/>
              <a:defRPr/>
            </a:pPr>
            <a:r>
              <a:rPr lang="en-US" sz="2400" dirty="0">
                <a:latin typeface="Bookman Old Style" pitchFamily="18" charset="0"/>
              </a:rPr>
              <a:t>When industrialization diffused from Great </a:t>
            </a:r>
            <a:r>
              <a:rPr lang="en-US" sz="2400" dirty="0" smtClean="0">
                <a:latin typeface="Bookman Old Style" pitchFamily="18" charset="0"/>
              </a:rPr>
              <a:t>Britain to </a:t>
            </a:r>
            <a:r>
              <a:rPr lang="en-US" sz="2400" dirty="0">
                <a:latin typeface="Bookman Old Style" pitchFamily="18" charset="0"/>
              </a:rPr>
              <a:t>the European mainland, </a:t>
            </a:r>
            <a:r>
              <a:rPr lang="en-US" sz="2400" dirty="0" smtClean="0">
                <a:latin typeface="Bookman Old Style" pitchFamily="18" charset="0"/>
              </a:rPr>
              <a:t>the places </a:t>
            </a:r>
            <a:r>
              <a:rPr lang="en-US" sz="2400" dirty="0">
                <a:latin typeface="Bookman Old Style" pitchFamily="18" charset="0"/>
              </a:rPr>
              <a:t>most ready </a:t>
            </a:r>
            <a:r>
              <a:rPr lang="en-US" sz="2400" dirty="0" smtClean="0">
                <a:latin typeface="Bookman Old Style" pitchFamily="18" charset="0"/>
              </a:rPr>
              <a:t>for industrialization </a:t>
            </a:r>
            <a:r>
              <a:rPr lang="en-US" sz="2400" dirty="0">
                <a:latin typeface="Bookman Old Style" pitchFamily="18" charset="0"/>
              </a:rPr>
              <a:t>had undergone their own second </a:t>
            </a:r>
            <a:r>
              <a:rPr lang="en-US" sz="2400" dirty="0" smtClean="0">
                <a:latin typeface="Bookman Old Style" pitchFamily="18" charset="0"/>
              </a:rPr>
              <a:t>agricultural revolution</a:t>
            </a:r>
            <a:r>
              <a:rPr lang="en-US" sz="2400" dirty="0">
                <a:latin typeface="Bookman Old Style" pitchFamily="18" charset="0"/>
              </a:rPr>
              <a:t>, had surplus capital from mercantilism </a:t>
            </a:r>
            <a:r>
              <a:rPr lang="en-US" sz="2400" dirty="0" smtClean="0">
                <a:latin typeface="Bookman Old Style" pitchFamily="18" charset="0"/>
              </a:rPr>
              <a:t>and colonialism</a:t>
            </a:r>
            <a:r>
              <a:rPr lang="en-US" sz="2400" dirty="0">
                <a:latin typeface="Bookman Old Style" pitchFamily="18" charset="0"/>
              </a:rPr>
              <a:t>, and were located near coal </a:t>
            </a:r>
            <a:r>
              <a:rPr lang="en-US" sz="2400" dirty="0" smtClean="0">
                <a:latin typeface="Bookman Old Style" pitchFamily="18" charset="0"/>
              </a:rPr>
              <a:t>fields. </a:t>
            </a:r>
          </a:p>
          <a:p>
            <a:pPr marL="0" indent="0" eaLnBrk="1" hangingPunct="1">
              <a:buNone/>
              <a:defRPr/>
            </a:pPr>
            <a:endParaRPr lang="en-US" sz="2400" dirty="0">
              <a:latin typeface="Bookman Old Style" pitchFamily="18" charset="0"/>
            </a:endParaRPr>
          </a:p>
        </p:txBody>
      </p:sp>
      <p:pic>
        <p:nvPicPr>
          <p:cNvPr id="3" name="Picture 2" descr="fou10e_fig_09_1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600200"/>
            <a:ext cx="4812155" cy="4800600"/>
          </a:xfrm>
          <a:prstGeom prst="rect">
            <a:avLst/>
          </a:prstGeom>
        </p:spPr>
      </p:pic>
      <p:sp>
        <p:nvSpPr>
          <p:cNvPr id="5"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title"/>
          </p:nvPr>
        </p:nvSpPr>
        <p:spPr>
          <a:xfrm>
            <a:off x="457200" y="1600200"/>
            <a:ext cx="8229600" cy="1143000"/>
          </a:xfrm>
        </p:spPr>
        <p:txBody>
          <a:bodyPr/>
          <a:lstStyle/>
          <a:p>
            <a:pPr algn="l" eaLnBrk="1" hangingPunct="1"/>
            <a:r>
              <a:rPr lang="en-US" sz="3200" b="1" dirty="0" smtClean="0">
                <a:latin typeface="Bookman Old Style" pitchFamily="18" charset="0"/>
              </a:rPr>
              <a:t>The Chaotic Industrial City</a:t>
            </a:r>
          </a:p>
        </p:txBody>
      </p:sp>
      <p:sp>
        <p:nvSpPr>
          <p:cNvPr id="2" name="Content Placeholder 1"/>
          <p:cNvSpPr>
            <a:spLocks noGrp="1"/>
          </p:cNvSpPr>
          <p:nvPr>
            <p:ph sz="half" idx="1"/>
          </p:nvPr>
        </p:nvSpPr>
        <p:spPr>
          <a:xfrm>
            <a:off x="457200" y="1600200"/>
            <a:ext cx="4038600" cy="3798888"/>
          </a:xfrm>
        </p:spPr>
        <p:txBody>
          <a:bodyPr/>
          <a:lstStyle/>
          <a:p>
            <a:pPr marL="0" indent="0" eaLnBrk="1" hangingPunct="1">
              <a:buFont typeface="Arial" charset="0"/>
              <a:buNone/>
              <a:defRPr/>
            </a:pPr>
            <a:endParaRPr lang="en-US" dirty="0" smtClean="0">
              <a:latin typeface="Bookman Old Style" pitchFamily="18" charset="0"/>
            </a:endParaRPr>
          </a:p>
          <a:p>
            <a:pPr eaLnBrk="1" hangingPunct="1">
              <a:defRPr/>
            </a:pPr>
            <a:endParaRPr lang="en-US" dirty="0">
              <a:latin typeface="Bookman Old Style" pitchFamily="18" charset="0"/>
            </a:endParaRPr>
          </a:p>
          <a:p>
            <a:pPr eaLnBrk="1" hangingPunct="1">
              <a:defRPr/>
            </a:pPr>
            <a:endParaRPr lang="en-US" dirty="0" smtClean="0">
              <a:latin typeface="Bookman Old Style" pitchFamily="18" charset="0"/>
            </a:endParaRPr>
          </a:p>
          <a:p>
            <a:pPr eaLnBrk="1" hangingPunct="1">
              <a:defRPr/>
            </a:pPr>
            <a:endParaRPr lang="en-US" dirty="0">
              <a:latin typeface="Bookman Old Style" pitchFamily="18" charset="0"/>
            </a:endParaRPr>
          </a:p>
          <a:p>
            <a:pPr marL="0" indent="0" eaLnBrk="1" hangingPunct="1">
              <a:buFont typeface="Arial" charset="0"/>
              <a:buNone/>
              <a:defRPr/>
            </a:pPr>
            <a:endParaRPr lang="en-US" dirty="0" smtClean="0">
              <a:latin typeface="Bookman Old Style" pitchFamily="18" charset="0"/>
            </a:endParaRPr>
          </a:p>
          <a:p>
            <a:pPr marL="0" indent="0" eaLnBrk="1" hangingPunct="1">
              <a:buFont typeface="Arial" charset="0"/>
              <a:buNone/>
              <a:defRPr/>
            </a:pPr>
            <a:endParaRPr lang="en-US" dirty="0">
              <a:latin typeface="Bookman Old Style" pitchFamily="18" charset="0"/>
            </a:endParaRPr>
          </a:p>
          <a:p>
            <a:pPr eaLnBrk="1" hangingPunct="1">
              <a:defRPr/>
            </a:pPr>
            <a:endParaRPr lang="en-US" dirty="0" smtClean="0">
              <a:latin typeface="Bookman Old Style" pitchFamily="18" charset="0"/>
            </a:endParaRPr>
          </a:p>
          <a:p>
            <a:pPr eaLnBrk="1" hangingPunct="1">
              <a:defRPr/>
            </a:pPr>
            <a:endParaRPr lang="en-US" dirty="0">
              <a:latin typeface="Bookman Old Style" pitchFamily="18" charset="0"/>
            </a:endParaRPr>
          </a:p>
          <a:p>
            <a:pPr marL="0" indent="0" eaLnBrk="1" hangingPunct="1">
              <a:buFont typeface="Arial" charset="0"/>
              <a:buNone/>
              <a:defRPr/>
            </a:pPr>
            <a:endParaRPr lang="en-US" dirty="0" smtClean="0">
              <a:latin typeface="Bookman Old Style" pitchFamily="18" charset="0"/>
            </a:endParaRPr>
          </a:p>
        </p:txBody>
      </p:sp>
      <p:sp>
        <p:nvSpPr>
          <p:cNvPr id="9" name="TextBox 8"/>
          <p:cNvSpPr txBox="1"/>
          <p:nvPr/>
        </p:nvSpPr>
        <p:spPr>
          <a:xfrm>
            <a:off x="228600" y="2438400"/>
            <a:ext cx="8686800" cy="3416320"/>
          </a:xfrm>
          <a:prstGeom prst="rect">
            <a:avLst/>
          </a:prstGeom>
          <a:noFill/>
        </p:spPr>
        <p:txBody>
          <a:bodyPr>
            <a:spAutoFit/>
          </a:bodyPr>
          <a:lstStyle/>
          <a:p>
            <a:pPr marL="342900" indent="-342900">
              <a:buFont typeface="Arial" pitchFamily="34" charset="0"/>
              <a:buChar char="•"/>
              <a:defRPr/>
            </a:pPr>
            <a:endParaRPr lang="en-US" sz="2400" dirty="0" smtClean="0">
              <a:latin typeface="Bookman Old Style" pitchFamily="18" charset="0"/>
            </a:endParaRPr>
          </a:p>
          <a:p>
            <a:pPr marL="342900" indent="-342900">
              <a:buFont typeface="Arial" pitchFamily="34" charset="0"/>
              <a:buChar char="•"/>
              <a:defRPr/>
            </a:pPr>
            <a:r>
              <a:rPr lang="en-US" sz="2800" dirty="0" smtClean="0">
                <a:latin typeface="Bookman Old Style" pitchFamily="18" charset="0"/>
              </a:rPr>
              <a:t>With </a:t>
            </a:r>
            <a:r>
              <a:rPr lang="en-US" sz="2800" dirty="0">
                <a:latin typeface="Bookman Old Style" pitchFamily="18" charset="0"/>
              </a:rPr>
              <a:t>industrialization, cities became unregulated jumbles of </a:t>
            </a:r>
            <a:r>
              <a:rPr lang="en-US" sz="2800" dirty="0" smtClean="0">
                <a:latin typeface="Bookman Old Style" pitchFamily="18" charset="0"/>
              </a:rPr>
              <a:t>activity.</a:t>
            </a:r>
            <a:endParaRPr lang="en-US" sz="2800" dirty="0">
              <a:latin typeface="Bookman Old Style" pitchFamily="18" charset="0"/>
            </a:endParaRPr>
          </a:p>
          <a:p>
            <a:pPr marL="342900" indent="-342900">
              <a:buFont typeface="Arial" pitchFamily="34" charset="0"/>
              <a:buChar char="•"/>
              <a:defRPr/>
            </a:pPr>
            <a:r>
              <a:rPr lang="en-US" sz="2800" dirty="0">
                <a:latin typeface="Bookman Old Style" pitchFamily="18" charset="0"/>
              </a:rPr>
              <a:t>Living conditions were dreadful for workers in cities, and working conditions were </a:t>
            </a:r>
            <a:r>
              <a:rPr lang="en-US" sz="2800" dirty="0" smtClean="0">
                <a:latin typeface="Bookman Old Style" pitchFamily="18" charset="0"/>
              </a:rPr>
              <a:t>shocking.</a:t>
            </a:r>
            <a:endParaRPr lang="en-US" sz="2800" dirty="0">
              <a:latin typeface="Bookman Old Style" pitchFamily="18" charset="0"/>
            </a:endParaRPr>
          </a:p>
          <a:p>
            <a:pPr marL="342900" indent="-342900">
              <a:buFont typeface="Arial" pitchFamily="34" charset="0"/>
              <a:buChar char="•"/>
              <a:defRPr/>
            </a:pPr>
            <a:r>
              <a:rPr lang="en-US" sz="2800" dirty="0">
                <a:latin typeface="Bookman Old Style" pitchFamily="18" charset="0"/>
              </a:rPr>
              <a:t>The soot-covered cities of the British Midlands were deemed the “black towns.”</a:t>
            </a:r>
          </a:p>
          <a:p>
            <a:pPr>
              <a:defRPr/>
            </a:pPr>
            <a:endParaRPr lang="en-US" sz="2400" dirty="0">
              <a:latin typeface="Bookman Old Style" pitchFamily="18" charset="0"/>
            </a:endParaRP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524315"/>
          </a:xfrm>
          <a:prstGeom prst="rect">
            <a:avLst/>
          </a:prstGeom>
        </p:spPr>
        <p:txBody>
          <a:bodyPr wrap="square">
            <a:spAutoFit/>
          </a:bodyPr>
          <a:lstStyle/>
          <a:p>
            <a:pPr marL="342900" indent="-342900">
              <a:buFont typeface="Arial" pitchFamily="34" charset="0"/>
              <a:buChar char="•"/>
              <a:defRPr/>
            </a:pPr>
            <a:r>
              <a:rPr lang="en-US" sz="2400" dirty="0" smtClean="0">
                <a:latin typeface="Bookman Old Style" pitchFamily="18" charset="0"/>
              </a:rPr>
              <a:t>In mid-1800s, as Karl Marx and Frederick Engels encouraged “workers of the world” to unite, conditions in European manufacturing cities gradually improved.</a:t>
            </a:r>
          </a:p>
          <a:p>
            <a:pPr marL="342900" indent="-342900">
              <a:buFont typeface="Arial" pitchFamily="34" charset="0"/>
              <a:buChar char="•"/>
              <a:defRPr/>
            </a:pPr>
            <a:r>
              <a:rPr lang="en-US" sz="2400" dirty="0" smtClean="0">
                <a:latin typeface="Bookman Old Style" pitchFamily="18" charset="0"/>
              </a:rPr>
              <a:t>During the second half of the twentieth century, the nature of manufacturing changed, as did its location.</a:t>
            </a:r>
            <a:endParaRPr lang="en-US" sz="2400" b="1" dirty="0">
              <a:latin typeface="Bookman Old Style" pitchFamily="18" charset="0"/>
            </a:endParaRPr>
          </a:p>
        </p:txBody>
      </p:sp>
      <p:pic>
        <p:nvPicPr>
          <p:cNvPr id="2" name="Picture 1" descr="fou10e_fig_09_18.jpg">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381000"/>
            <a:ext cx="3733800" cy="6000895"/>
          </a:xfrm>
          <a:prstGeom prst="rect">
            <a:avLst/>
          </a:prstGeom>
        </p:spPr>
      </p:pic>
      <p:sp>
        <p:nvSpPr>
          <p:cNvPr id="3" name="TextBox 2"/>
          <p:cNvSpPr txBox="1"/>
          <p:nvPr/>
        </p:nvSpPr>
        <p:spPr>
          <a:xfrm>
            <a:off x="5334000" y="5215201"/>
            <a:ext cx="3152178" cy="652199"/>
          </a:xfrm>
          <a:prstGeom prst="rect">
            <a:avLst/>
          </a:prstGeom>
          <a:noFill/>
        </p:spPr>
        <p:txBody>
          <a:bodyPr wrap="square" rtlCol="0">
            <a:spAutoFit/>
          </a:bodyPr>
          <a:lstStyle/>
          <a:p>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Concept Caching:</a:t>
            </a:r>
          </a:p>
          <a:p>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Duisburg, Germany</a:t>
            </a:r>
            <a:endPar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endParaRP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9" name="Title 3"/>
          <p:cNvSpPr>
            <a:spLocks noGrp="1"/>
          </p:cNvSpPr>
          <p:nvPr>
            <p:ph type="title"/>
          </p:nvPr>
        </p:nvSpPr>
        <p:spPr>
          <a:xfrm>
            <a:off x="381000" y="381000"/>
            <a:ext cx="4191000" cy="1600200"/>
          </a:xfrm>
        </p:spPr>
        <p:txBody>
          <a:bodyPr/>
          <a:lstStyle/>
          <a:p>
            <a:pPr algn="l" eaLnBrk="1" hangingPunct="1"/>
            <a:r>
              <a:rPr lang="en-US" sz="3200" b="1" dirty="0" smtClean="0">
                <a:latin typeface="Bookman Old Style" pitchFamily="18" charset="0"/>
              </a:rPr>
              <a:t>The Chaotic Industrial City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3" cstate="email"/>
          <a:srcRect/>
          <a:stretch>
            <a:fillRect/>
          </a:stretch>
        </p:blipFill>
        <p:spPr bwMode="auto">
          <a:xfrm>
            <a:off x="2286000" y="228600"/>
            <a:ext cx="4572000" cy="1447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18434" name="Content Placeholder 2"/>
          <p:cNvSpPr>
            <a:spLocks noGrp="1"/>
          </p:cNvSpPr>
          <p:nvPr>
            <p:ph idx="4294967295"/>
          </p:nvPr>
        </p:nvSpPr>
        <p:spPr>
          <a:xfrm>
            <a:off x="609600" y="2133600"/>
            <a:ext cx="7924800" cy="4876800"/>
          </a:xfrm>
        </p:spPr>
        <p:txBody>
          <a:bodyPr/>
          <a:lstStyle/>
          <a:p>
            <a:pPr marL="0" indent="0" eaLnBrk="1" hangingPunct="1">
              <a:spcBef>
                <a:spcPts val="0"/>
              </a:spcBef>
              <a:buFont typeface="Arial" charset="0"/>
              <a:buNone/>
            </a:pPr>
            <a:r>
              <a:rPr lang="en-US" sz="2800" dirty="0" smtClean="0">
                <a:latin typeface="Bookman Old Style" pitchFamily="18" charset="0"/>
              </a:rPr>
              <a:t>Archaeologists have found that the houses in Indus River cities, such as Mohenjo-Daro and Harappa, were a uniform size: each house had access to a sewer system, and palaces were absent from the cultural landscape. Derive a theory as to why these conditions were present in these cities that had both a leadership class and a surplus of agricultural goods.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 2012 John Wiley &amp; Sons, Inc. All rights reserved.</a:t>
            </a:r>
            <a:endParaRPr lang="en-US"/>
          </a:p>
        </p:txBody>
      </p:sp>
      <p:sp>
        <p:nvSpPr>
          <p:cNvPr id="3" name="Rectangle 2"/>
          <p:cNvSpPr txBox="1">
            <a:spLocks noChangeArrowheads="1"/>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mtClean="0">
                <a:latin typeface="Bookman Old Style" pitchFamily="18" charset="0"/>
              </a:rPr>
              <a:t>Key Question</a:t>
            </a:r>
            <a:endParaRPr lang="en-US" dirty="0" smtClean="0">
              <a:latin typeface="Bookman Old Style" pitchFamily="18" charset="0"/>
            </a:endParaRPr>
          </a:p>
        </p:txBody>
      </p:sp>
      <p:sp>
        <p:nvSpPr>
          <p:cNvPr id="4" name="Rectangle 3"/>
          <p:cNvSpPr txBox="1">
            <a:spLocks noChangeArrowheads="1"/>
          </p:cNvSpPr>
          <p:nvPr/>
        </p:nvSpPr>
        <p:spPr>
          <a:xfrm>
            <a:off x="990600" y="2514600"/>
            <a:ext cx="73152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4000" dirty="0" smtClean="0">
                <a:latin typeface="Bookman Old Style" pitchFamily="18" charset="0"/>
              </a:rPr>
              <a:t>Where are cities located, and why?</a:t>
            </a:r>
          </a:p>
        </p:txBody>
      </p:sp>
    </p:spTree>
    <p:extLst>
      <p:ext uri="{BB962C8B-B14F-4D97-AF65-F5344CB8AC3E}">
        <p14:creationId xmlns:p14="http://schemas.microsoft.com/office/powerpoint/2010/main" val="4134800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4"/>
          <p:cNvSpPr txBox="1">
            <a:spLocks noChangeArrowheads="1"/>
          </p:cNvSpPr>
          <p:nvPr/>
        </p:nvSpPr>
        <p:spPr bwMode="auto">
          <a:xfrm>
            <a:off x="2724150" y="3427413"/>
            <a:ext cx="3810000" cy="646112"/>
          </a:xfrm>
          <a:prstGeom prst="rect">
            <a:avLst/>
          </a:prstGeom>
          <a:noFill/>
          <a:ln w="9525">
            <a:noFill/>
            <a:miter lim="800000"/>
            <a:headEnd/>
            <a:tailEnd/>
          </a:ln>
        </p:spPr>
        <p:txBody>
          <a:bodyPr>
            <a:spAutoFit/>
          </a:bodyPr>
          <a:lstStyle/>
          <a:p>
            <a:r>
              <a:rPr lang="en-US" i="1">
                <a:solidFill>
                  <a:schemeClr val="bg1"/>
                </a:solidFill>
              </a:rPr>
              <a:t>Concept Caching:</a:t>
            </a:r>
          </a:p>
          <a:p>
            <a:r>
              <a:rPr lang="en-US" i="1">
                <a:solidFill>
                  <a:schemeClr val="bg1"/>
                </a:solidFill>
              </a:rPr>
              <a:t>Mount Vesuvius</a:t>
            </a:r>
          </a:p>
        </p:txBody>
      </p:sp>
      <p:sp>
        <p:nvSpPr>
          <p:cNvPr id="19458" name="Title 6"/>
          <p:cNvSpPr>
            <a:spLocks noGrp="1"/>
          </p:cNvSpPr>
          <p:nvPr>
            <p:ph type="title"/>
          </p:nvPr>
        </p:nvSpPr>
        <p:spPr>
          <a:xfrm>
            <a:off x="1181100" y="274638"/>
            <a:ext cx="6781800" cy="1143000"/>
          </a:xfrm>
        </p:spPr>
        <p:txBody>
          <a:bodyPr/>
          <a:lstStyle/>
          <a:p>
            <a:pPr eaLnBrk="1" hangingPunct="1"/>
            <a:r>
              <a:rPr lang="en-US" sz="3600" b="1" dirty="0" smtClean="0">
                <a:latin typeface="Bookman Old Style" pitchFamily="18" charset="0"/>
              </a:rPr>
              <a:t>Where Are Cities Located, and Why?</a:t>
            </a:r>
          </a:p>
        </p:txBody>
      </p:sp>
      <p:sp>
        <p:nvSpPr>
          <p:cNvPr id="8" name="Content Placeholder 7"/>
          <p:cNvSpPr>
            <a:spLocks noGrp="1"/>
          </p:cNvSpPr>
          <p:nvPr>
            <p:ph idx="1"/>
          </p:nvPr>
        </p:nvSpPr>
        <p:spPr>
          <a:xfrm>
            <a:off x="457200" y="1901825"/>
            <a:ext cx="8153400" cy="3127375"/>
          </a:xfrm>
        </p:spPr>
        <p:txBody>
          <a:bodyPr/>
          <a:lstStyle/>
          <a:p>
            <a:pPr eaLnBrk="1" hangingPunct="1">
              <a:defRPr/>
            </a:pPr>
            <a:r>
              <a:rPr lang="en-US" sz="2800" dirty="0" smtClean="0">
                <a:latin typeface="Bookman Old Style" pitchFamily="18" charset="0"/>
              </a:rPr>
              <a:t>Urban geographers discovered that every </a:t>
            </a:r>
            <a:r>
              <a:rPr lang="en-US" sz="2800" dirty="0">
                <a:latin typeface="Bookman Old Style" pitchFamily="18" charset="0"/>
              </a:rPr>
              <a:t>city and town has a </a:t>
            </a:r>
            <a:r>
              <a:rPr lang="en-US" sz="2800" b="1" dirty="0">
                <a:latin typeface="Bookman Old Style" pitchFamily="18" charset="0"/>
              </a:rPr>
              <a:t>trade area</a:t>
            </a:r>
            <a:r>
              <a:rPr lang="en-US" sz="2800" dirty="0">
                <a:latin typeface="Bookman Old Style" pitchFamily="18" charset="0"/>
              </a:rPr>
              <a:t>, an adjacent </a:t>
            </a:r>
            <a:r>
              <a:rPr lang="en-US" sz="2800" dirty="0" smtClean="0">
                <a:latin typeface="Bookman Old Style" pitchFamily="18" charset="0"/>
              </a:rPr>
              <a:t>region within </a:t>
            </a:r>
            <a:r>
              <a:rPr lang="en-US" sz="2800" dirty="0">
                <a:latin typeface="Bookman Old Style" pitchFamily="18" charset="0"/>
              </a:rPr>
              <a:t>which its </a:t>
            </a:r>
            <a:r>
              <a:rPr lang="en-US" sz="2800" dirty="0" smtClean="0">
                <a:latin typeface="Bookman Old Style" pitchFamily="18" charset="0"/>
              </a:rPr>
              <a:t>influence </a:t>
            </a:r>
            <a:r>
              <a:rPr lang="en-US" sz="2800" dirty="0">
                <a:latin typeface="Bookman Old Style" pitchFamily="18" charset="0"/>
              </a:rPr>
              <a:t>is dominant</a:t>
            </a:r>
            <a:r>
              <a:rPr lang="en-US" sz="2800" dirty="0" smtClean="0">
                <a:latin typeface="Bookman Old Style" pitchFamily="18" charset="0"/>
              </a:rPr>
              <a:t>.</a:t>
            </a:r>
          </a:p>
          <a:p>
            <a:pPr eaLnBrk="1" hangingPunct="1">
              <a:defRPr/>
            </a:pPr>
            <a:r>
              <a:rPr lang="en-US" sz="2800" dirty="0" smtClean="0">
                <a:latin typeface="Bookman Old Style" pitchFamily="18" charset="0"/>
              </a:rPr>
              <a:t>Three key components arise frequently in urban geography: population, trade area, and distance.</a:t>
            </a:r>
          </a:p>
          <a:p>
            <a:pPr eaLnBrk="1" hangingPunct="1">
              <a:defRPr/>
            </a:pPr>
            <a:endParaRPr lang="en-US" sz="2400" dirty="0">
              <a:latin typeface="Bookman Old Style" pitchFamily="18" charset="0"/>
              <a:cs typeface="Arial" pitchFamily="34" charset="0"/>
            </a:endParaRPr>
          </a:p>
          <a:p>
            <a:pPr eaLnBrk="1" hangingPunct="1">
              <a:defRPr/>
            </a:pPr>
            <a:endParaRPr lang="en-US" sz="2400" dirty="0" smtClean="0">
              <a:latin typeface="Bookman Old Style" pitchFamily="18" charset="0"/>
              <a:cs typeface="Arial" pitchFamily="34" charset="0"/>
            </a:endParaRPr>
          </a:p>
          <a:p>
            <a:pPr eaLnBrk="1" hangingPunct="1">
              <a:defRPr/>
            </a:pPr>
            <a:endParaRPr lang="en-US" sz="2400" dirty="0">
              <a:latin typeface="Bookman Old Style" pitchFamily="18" charset="0"/>
              <a:cs typeface="Arial" pitchFamily="34" charset="0"/>
            </a:endParaRP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latin typeface="Bookman Old Style" pitchFamily="18" charset="0"/>
              </a:rPr>
              <a:t>Key Question</a:t>
            </a:r>
          </a:p>
        </p:txBody>
      </p:sp>
      <p:sp>
        <p:nvSpPr>
          <p:cNvPr id="19458" name="Rectangle 3"/>
          <p:cNvSpPr>
            <a:spLocks noGrp="1" noChangeArrowheads="1"/>
          </p:cNvSpPr>
          <p:nvPr>
            <p:ph idx="1"/>
          </p:nvPr>
        </p:nvSpPr>
        <p:spPr>
          <a:xfrm>
            <a:off x="457200" y="1828801"/>
            <a:ext cx="8229600" cy="1371600"/>
          </a:xfrm>
        </p:spPr>
        <p:txBody>
          <a:bodyPr/>
          <a:lstStyle/>
          <a:p>
            <a:pPr marL="0" indent="0" algn="ctr" eaLnBrk="1" hangingPunct="1">
              <a:buFont typeface="Arial" charset="0"/>
              <a:buNone/>
            </a:pPr>
            <a:r>
              <a:rPr lang="en-US" sz="4000" dirty="0" smtClean="0">
                <a:latin typeface="Bookman Old Style" pitchFamily="18" charset="0"/>
              </a:rPr>
              <a:t>When and why did people start living in cities?</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u10e_fig_09_1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93700"/>
            <a:ext cx="8534400" cy="6059424"/>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Tree>
    <p:extLst>
      <p:ext uri="{BB962C8B-B14F-4D97-AF65-F5344CB8AC3E}">
        <p14:creationId xmlns:p14="http://schemas.microsoft.com/office/powerpoint/2010/main" val="427751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21505" name="Content Placeholder 1"/>
          <p:cNvSpPr>
            <a:spLocks noGrp="1"/>
          </p:cNvSpPr>
          <p:nvPr>
            <p:ph idx="4294967295"/>
          </p:nvPr>
        </p:nvSpPr>
        <p:spPr>
          <a:xfrm>
            <a:off x="304800" y="1325563"/>
            <a:ext cx="8458200" cy="5151437"/>
          </a:xfrm>
        </p:spPr>
        <p:txBody>
          <a:bodyPr/>
          <a:lstStyle/>
          <a:p>
            <a:pPr eaLnBrk="1" hangingPunct="1"/>
            <a:r>
              <a:rPr lang="en-US" sz="2400" dirty="0" smtClean="0">
                <a:latin typeface="Bookman Old Style" pitchFamily="18" charset="0"/>
              </a:rPr>
              <a:t>The </a:t>
            </a:r>
            <a:r>
              <a:rPr lang="en-US" sz="2400" b="1" dirty="0" smtClean="0">
                <a:latin typeface="Bookman Old Style" pitchFamily="18" charset="0"/>
              </a:rPr>
              <a:t>rank-size rule </a:t>
            </a:r>
            <a:r>
              <a:rPr lang="en-US" sz="2400" dirty="0" smtClean="0">
                <a:latin typeface="Bookman Old Style" pitchFamily="18" charset="0"/>
              </a:rPr>
              <a:t>holds that in a model urban hierarchy, the population of a city or town will be inversely proportional to its rank in the hierarchy.</a:t>
            </a:r>
          </a:p>
          <a:p>
            <a:pPr eaLnBrk="1" hangingPunct="1"/>
            <a:r>
              <a:rPr lang="en-US" sz="2400" dirty="0" smtClean="0">
                <a:latin typeface="Bookman Old Style" pitchFamily="18" charset="0"/>
              </a:rPr>
              <a:t>German Felix </a:t>
            </a:r>
            <a:r>
              <a:rPr lang="en-US" sz="2400" dirty="0" err="1" smtClean="0">
                <a:latin typeface="Bookman Old Style" pitchFamily="18" charset="0"/>
              </a:rPr>
              <a:t>Auerbach</a:t>
            </a:r>
            <a:r>
              <a:rPr lang="en-US" sz="2400" dirty="0" smtClean="0">
                <a:latin typeface="Bookman Old Style" pitchFamily="18" charset="0"/>
              </a:rPr>
              <a:t>, linguist George </a:t>
            </a:r>
            <a:r>
              <a:rPr lang="en-US" sz="2400" dirty="0" err="1" smtClean="0">
                <a:latin typeface="Bookman Old Style" pitchFamily="18" charset="0"/>
              </a:rPr>
              <a:t>Zipf</a:t>
            </a:r>
            <a:r>
              <a:rPr lang="en-US" sz="2400" dirty="0" smtClean="0">
                <a:latin typeface="Bookman Old Style" pitchFamily="18" charset="0"/>
              </a:rPr>
              <a:t>.</a:t>
            </a:r>
          </a:p>
          <a:p>
            <a:pPr eaLnBrk="1" hangingPunct="1"/>
            <a:r>
              <a:rPr lang="en-US" sz="2400" dirty="0" smtClean="0">
                <a:latin typeface="Bookman Old Style" pitchFamily="18" charset="0"/>
              </a:rPr>
              <a:t>Random growth (chance) and economies of scale (efficiency) explain why the rank-size rule works where it does.</a:t>
            </a:r>
          </a:p>
          <a:p>
            <a:pPr eaLnBrk="1" hangingPunct="1"/>
            <a:r>
              <a:rPr lang="en-US" sz="2400" dirty="0" smtClean="0">
                <a:latin typeface="Bookman Old Style" pitchFamily="18" charset="0"/>
              </a:rPr>
              <a:t>The rank-size rule does not apply in all countries, especially countries with one dominant city.</a:t>
            </a:r>
          </a:p>
          <a:p>
            <a:pPr eaLnBrk="1" hangingPunct="1"/>
            <a:r>
              <a:rPr lang="en-US" sz="2400" dirty="0" smtClean="0">
                <a:latin typeface="Bookman Old Style" pitchFamily="18" charset="0"/>
              </a:rPr>
              <a:t>Mark Jefferson: A </a:t>
            </a:r>
            <a:r>
              <a:rPr lang="en-US" sz="2400" b="1" dirty="0" smtClean="0">
                <a:latin typeface="Bookman Old Style" pitchFamily="18" charset="0"/>
              </a:rPr>
              <a:t>primate city </a:t>
            </a:r>
            <a:r>
              <a:rPr lang="en-US" sz="2400" dirty="0" smtClean="0">
                <a:latin typeface="Bookman Old Style" pitchFamily="18" charset="0"/>
              </a:rPr>
              <a:t>is “a country’s leading city, always disproportionately large and exceptionally expressive of national capacity and feeling.”</a:t>
            </a:r>
          </a:p>
        </p:txBody>
      </p:sp>
      <p:sp>
        <p:nvSpPr>
          <p:cNvPr id="21506" name="TextBox 2"/>
          <p:cNvSpPr txBox="1">
            <a:spLocks noChangeArrowheads="1"/>
          </p:cNvSpPr>
          <p:nvPr/>
        </p:nvSpPr>
        <p:spPr bwMode="auto">
          <a:xfrm>
            <a:off x="304800" y="405824"/>
            <a:ext cx="85344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Rank and Size in the Urban Matrix</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95400"/>
            <a:ext cx="8229600" cy="5049837"/>
          </a:xfrm>
        </p:spPr>
        <p:txBody>
          <a:bodyPr/>
          <a:lstStyle/>
          <a:p>
            <a:pPr marL="0" indent="0" eaLnBrk="1" hangingPunct="1">
              <a:buNone/>
              <a:defRPr/>
            </a:pPr>
            <a:r>
              <a:rPr lang="en-US" sz="2400" b="1" dirty="0">
                <a:latin typeface="Bookman Old Style" pitchFamily="18" charset="0"/>
              </a:rPr>
              <a:t>Central </a:t>
            </a:r>
            <a:r>
              <a:rPr lang="en-US" sz="2400" b="1" dirty="0" smtClean="0">
                <a:latin typeface="Bookman Old Style" pitchFamily="18" charset="0"/>
              </a:rPr>
              <a:t>place theory</a:t>
            </a:r>
            <a:r>
              <a:rPr lang="en-US" sz="2400" b="1" dirty="0">
                <a:latin typeface="Bookman Old Style" pitchFamily="18" charset="0"/>
              </a:rPr>
              <a:t>: </a:t>
            </a:r>
            <a:r>
              <a:rPr lang="en-US" sz="2400" dirty="0" smtClean="0">
                <a:latin typeface="Bookman Old Style" pitchFamily="18" charset="0"/>
              </a:rPr>
              <a:t>Walter </a:t>
            </a:r>
            <a:r>
              <a:rPr lang="en-US" sz="2400" dirty="0" err="1" smtClean="0">
                <a:latin typeface="Bookman Old Style" pitchFamily="18" charset="0"/>
              </a:rPr>
              <a:t>Christaller</a:t>
            </a:r>
            <a:r>
              <a:rPr lang="en-US" sz="2400" dirty="0" smtClean="0">
                <a:latin typeface="Bookman Old Style" pitchFamily="18" charset="0"/>
              </a:rPr>
              <a:t>, </a:t>
            </a:r>
            <a:r>
              <a:rPr lang="en-US" sz="2400" i="1" dirty="0" smtClean="0">
                <a:latin typeface="Bookman Old Style" pitchFamily="18" charset="0"/>
              </a:rPr>
              <a:t>The </a:t>
            </a:r>
            <a:r>
              <a:rPr lang="en-US" sz="2400" i="1" dirty="0">
                <a:latin typeface="Bookman Old Style" pitchFamily="18" charset="0"/>
              </a:rPr>
              <a:t>Central Places in </a:t>
            </a:r>
            <a:r>
              <a:rPr lang="en-US" sz="2400" i="1" dirty="0" smtClean="0">
                <a:latin typeface="Bookman Old Style" pitchFamily="18" charset="0"/>
              </a:rPr>
              <a:t>Southern Germany </a:t>
            </a:r>
            <a:r>
              <a:rPr lang="en-US" sz="2400" dirty="0">
                <a:latin typeface="Bookman Old Style" pitchFamily="18" charset="0"/>
              </a:rPr>
              <a:t>(1933</a:t>
            </a:r>
            <a:r>
              <a:rPr lang="en-US" sz="2400" dirty="0" smtClean="0">
                <a:latin typeface="Bookman Old Style" pitchFamily="18" charset="0"/>
              </a:rPr>
              <a:t>), had five assumptions:</a:t>
            </a:r>
          </a:p>
          <a:p>
            <a:pPr marL="457200" indent="-457200" eaLnBrk="1" hangingPunct="1">
              <a:buFont typeface="+mj-lt"/>
              <a:buAutoNum type="arabicPeriod"/>
              <a:defRPr/>
            </a:pPr>
            <a:r>
              <a:rPr lang="en-US" sz="2400" dirty="0" smtClean="0">
                <a:latin typeface="Bookman Old Style" pitchFamily="18" charset="0"/>
              </a:rPr>
              <a:t>The </a:t>
            </a:r>
            <a:r>
              <a:rPr lang="en-US" sz="2400" dirty="0">
                <a:latin typeface="Bookman Old Style" pitchFamily="18" charset="0"/>
              </a:rPr>
              <a:t>surface </a:t>
            </a:r>
            <a:r>
              <a:rPr lang="en-US" sz="2400" dirty="0" smtClean="0">
                <a:latin typeface="Bookman Old Style" pitchFamily="18" charset="0"/>
              </a:rPr>
              <a:t>of the </a:t>
            </a:r>
            <a:r>
              <a:rPr lang="en-US" sz="2400" dirty="0">
                <a:latin typeface="Bookman Old Style" pitchFamily="18" charset="0"/>
              </a:rPr>
              <a:t>ideal region would be </a:t>
            </a:r>
            <a:r>
              <a:rPr lang="en-US" sz="2400" dirty="0" smtClean="0">
                <a:latin typeface="Bookman Old Style" pitchFamily="18" charset="0"/>
              </a:rPr>
              <a:t>flat </a:t>
            </a:r>
            <a:r>
              <a:rPr lang="en-US" sz="2400" dirty="0">
                <a:latin typeface="Bookman Old Style" pitchFamily="18" charset="0"/>
              </a:rPr>
              <a:t>and have </a:t>
            </a:r>
            <a:r>
              <a:rPr lang="en-US" sz="2400" dirty="0" smtClean="0">
                <a:latin typeface="Bookman Old Style" pitchFamily="18" charset="0"/>
              </a:rPr>
              <a:t>no </a:t>
            </a:r>
            <a:r>
              <a:rPr lang="en-US" sz="2400" dirty="0">
                <a:latin typeface="Bookman Old Style" pitchFamily="18" charset="0"/>
              </a:rPr>
              <a:t>physical </a:t>
            </a:r>
            <a:r>
              <a:rPr lang="en-US" sz="2400" dirty="0" smtClean="0">
                <a:latin typeface="Bookman Old Style" pitchFamily="18" charset="0"/>
              </a:rPr>
              <a:t>barriers.</a:t>
            </a:r>
          </a:p>
          <a:p>
            <a:pPr marL="457200" indent="-457200" eaLnBrk="1" hangingPunct="1">
              <a:buFont typeface="+mj-lt"/>
              <a:buAutoNum type="arabicPeriod"/>
              <a:defRPr/>
            </a:pPr>
            <a:r>
              <a:rPr lang="en-US" sz="2400" dirty="0" smtClean="0">
                <a:latin typeface="Bookman Old Style" pitchFamily="18" charset="0"/>
              </a:rPr>
              <a:t>Soil </a:t>
            </a:r>
            <a:r>
              <a:rPr lang="en-US" sz="2400" dirty="0">
                <a:latin typeface="Bookman Old Style" pitchFamily="18" charset="0"/>
              </a:rPr>
              <a:t>fertility would be the same </a:t>
            </a:r>
            <a:r>
              <a:rPr lang="en-US" sz="2400" dirty="0" smtClean="0">
                <a:latin typeface="Bookman Old Style" pitchFamily="18" charset="0"/>
              </a:rPr>
              <a:t>everywhere</a:t>
            </a:r>
          </a:p>
          <a:p>
            <a:pPr marL="457200" indent="-457200" eaLnBrk="1" hangingPunct="1">
              <a:buFont typeface="+mj-lt"/>
              <a:buAutoNum type="arabicPeriod"/>
              <a:defRPr/>
            </a:pPr>
            <a:r>
              <a:rPr lang="en-US" sz="2400" dirty="0" smtClean="0">
                <a:latin typeface="Bookman Old Style" pitchFamily="18" charset="0"/>
              </a:rPr>
              <a:t>Population </a:t>
            </a:r>
            <a:r>
              <a:rPr lang="en-US" sz="2400" dirty="0">
                <a:latin typeface="Bookman Old Style" pitchFamily="18" charset="0"/>
              </a:rPr>
              <a:t>and purchasing </a:t>
            </a:r>
            <a:r>
              <a:rPr lang="en-US" sz="2400" dirty="0" smtClean="0">
                <a:latin typeface="Bookman Old Style" pitchFamily="18" charset="0"/>
              </a:rPr>
              <a:t>power </a:t>
            </a:r>
            <a:r>
              <a:rPr lang="en-US" sz="2400" dirty="0">
                <a:latin typeface="Bookman Old Style" pitchFamily="18" charset="0"/>
              </a:rPr>
              <a:t>would be evenly </a:t>
            </a:r>
            <a:r>
              <a:rPr lang="en-US" sz="2400" dirty="0" smtClean="0">
                <a:latin typeface="Bookman Old Style" pitchFamily="18" charset="0"/>
              </a:rPr>
              <a:t>distributed.</a:t>
            </a:r>
          </a:p>
          <a:p>
            <a:pPr marL="457200" indent="-457200" eaLnBrk="1" hangingPunct="1">
              <a:buFont typeface="+mj-lt"/>
              <a:buAutoNum type="arabicPeriod"/>
              <a:defRPr/>
            </a:pPr>
            <a:r>
              <a:rPr lang="en-US" sz="2400" dirty="0" smtClean="0">
                <a:latin typeface="Bookman Old Style" pitchFamily="18" charset="0"/>
              </a:rPr>
              <a:t>The </a:t>
            </a:r>
            <a:r>
              <a:rPr lang="en-US" sz="2400" dirty="0">
                <a:latin typeface="Bookman Old Style" pitchFamily="18" charset="0"/>
              </a:rPr>
              <a:t>region would have a uniform </a:t>
            </a:r>
            <a:r>
              <a:rPr lang="en-US" sz="2400" dirty="0" smtClean="0">
                <a:latin typeface="Bookman Old Style" pitchFamily="18" charset="0"/>
              </a:rPr>
              <a:t>transportation network </a:t>
            </a:r>
            <a:r>
              <a:rPr lang="en-US" sz="2400" dirty="0">
                <a:latin typeface="Bookman Old Style" pitchFamily="18" charset="0"/>
              </a:rPr>
              <a:t>to permit direct </a:t>
            </a:r>
            <a:r>
              <a:rPr lang="en-US" sz="2400" dirty="0" smtClean="0">
                <a:latin typeface="Bookman Old Style" pitchFamily="18" charset="0"/>
              </a:rPr>
              <a:t>travel </a:t>
            </a:r>
            <a:r>
              <a:rPr lang="en-US" sz="2400" dirty="0">
                <a:latin typeface="Bookman Old Style" pitchFamily="18" charset="0"/>
              </a:rPr>
              <a:t>from each settlement </a:t>
            </a:r>
            <a:r>
              <a:rPr lang="en-US" sz="2400" dirty="0" smtClean="0">
                <a:latin typeface="Bookman Old Style" pitchFamily="18" charset="0"/>
              </a:rPr>
              <a:t>to the other.</a:t>
            </a:r>
          </a:p>
          <a:p>
            <a:pPr marL="457200" indent="-457200" eaLnBrk="1" hangingPunct="1">
              <a:buFont typeface="+mj-lt"/>
              <a:buAutoNum type="arabicPeriod"/>
              <a:defRPr/>
            </a:pPr>
            <a:r>
              <a:rPr lang="en-US" sz="2400" dirty="0" smtClean="0">
                <a:latin typeface="Bookman Old Style" pitchFamily="18" charset="0"/>
              </a:rPr>
              <a:t>From </a:t>
            </a:r>
            <a:r>
              <a:rPr lang="en-US" sz="2400" dirty="0">
                <a:latin typeface="Bookman Old Style" pitchFamily="18" charset="0"/>
              </a:rPr>
              <a:t>any given place, a good or </a:t>
            </a:r>
            <a:r>
              <a:rPr lang="en-US" sz="2400" dirty="0" smtClean="0">
                <a:latin typeface="Bookman Old Style" pitchFamily="18" charset="0"/>
              </a:rPr>
              <a:t>service could </a:t>
            </a:r>
            <a:r>
              <a:rPr lang="en-US" sz="2400" dirty="0">
                <a:latin typeface="Bookman Old Style" pitchFamily="18" charset="0"/>
              </a:rPr>
              <a:t>be sold </a:t>
            </a:r>
            <a:r>
              <a:rPr lang="en-US" sz="2400" dirty="0" smtClean="0">
                <a:latin typeface="Bookman Old Style" pitchFamily="18" charset="0"/>
              </a:rPr>
              <a:t>in </a:t>
            </a:r>
            <a:r>
              <a:rPr lang="en-US" sz="2400" dirty="0">
                <a:latin typeface="Bookman Old Style" pitchFamily="18" charset="0"/>
              </a:rPr>
              <a:t>all directions out to a certain </a:t>
            </a:r>
            <a:r>
              <a:rPr lang="en-US" sz="2400" dirty="0" smtClean="0">
                <a:latin typeface="Bookman Old Style" pitchFamily="18" charset="0"/>
              </a:rPr>
              <a:t>distance.</a:t>
            </a:r>
          </a:p>
          <a:p>
            <a:pPr marL="0" indent="0" eaLnBrk="1" hangingPunct="1">
              <a:buFont typeface="Arial" charset="0"/>
              <a:buNone/>
              <a:defRPr/>
            </a:pPr>
            <a:r>
              <a:rPr lang="en-US" sz="2000" b="1" dirty="0">
                <a:latin typeface="Bookman Old Style" pitchFamily="18" charset="0"/>
              </a:rPr>
              <a:t/>
            </a:r>
            <a:br>
              <a:rPr lang="en-US" sz="2000" b="1" dirty="0">
                <a:latin typeface="Bookman Old Style" pitchFamily="18" charset="0"/>
              </a:rPr>
            </a:br>
            <a:endParaRPr lang="en-US" sz="2000" b="1" dirty="0" smtClean="0">
              <a:latin typeface="Bookman Old Style" pitchFamily="18" charset="0"/>
            </a:endParaRPr>
          </a:p>
          <a:p>
            <a:pPr marL="0" indent="0" eaLnBrk="1" hangingPunct="1">
              <a:buFont typeface="Arial" charset="0"/>
              <a:buNone/>
              <a:defRPr/>
            </a:pPr>
            <a:endParaRPr lang="en-US" sz="2400" b="1" dirty="0">
              <a:latin typeface="Bookman Old Style" pitchFamily="18" charset="0"/>
            </a:endParaRPr>
          </a:p>
        </p:txBody>
      </p:sp>
      <p:sp>
        <p:nvSpPr>
          <p:cNvPr id="23554" name="TextBox 3"/>
          <p:cNvSpPr txBox="1">
            <a:spLocks noChangeArrowheads="1"/>
          </p:cNvSpPr>
          <p:nvPr/>
        </p:nvSpPr>
        <p:spPr bwMode="auto">
          <a:xfrm>
            <a:off x="457200" y="457200"/>
            <a:ext cx="68580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Central Place Theory</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81000"/>
            <a:ext cx="4343400" cy="6124753"/>
          </a:xfrm>
          <a:prstGeom prst="rect">
            <a:avLst/>
          </a:prstGeom>
          <a:noFill/>
        </p:spPr>
        <p:txBody>
          <a:bodyPr wrap="square">
            <a:spAutoFit/>
          </a:bodyPr>
          <a:lstStyle/>
          <a:p>
            <a:pPr>
              <a:defRPr/>
            </a:pPr>
            <a:r>
              <a:rPr lang="en-US" sz="3200" b="1" dirty="0" smtClean="0">
                <a:latin typeface="Bookman Old Style" pitchFamily="18" charset="0"/>
              </a:rPr>
              <a:t>Central Place Theory</a:t>
            </a:r>
          </a:p>
          <a:p>
            <a:pPr marL="342900" indent="-342900">
              <a:buFont typeface="Arial"/>
              <a:buChar char="•"/>
              <a:defRPr/>
            </a:pPr>
            <a:r>
              <a:rPr lang="en-US" sz="2400" dirty="0" smtClean="0">
                <a:latin typeface="Bookman Old Style" pitchFamily="18" charset="0"/>
              </a:rPr>
              <a:t>Each </a:t>
            </a:r>
            <a:r>
              <a:rPr lang="en-US" sz="2400" dirty="0">
                <a:latin typeface="Bookman Old Style" pitchFamily="18" charset="0"/>
              </a:rPr>
              <a:t>central place has </a:t>
            </a:r>
            <a:r>
              <a:rPr lang="en-US" sz="2400" dirty="0" smtClean="0">
                <a:latin typeface="Bookman Old Style" pitchFamily="18" charset="0"/>
              </a:rPr>
              <a:t>  a </a:t>
            </a:r>
            <a:r>
              <a:rPr lang="en-US" sz="2400" dirty="0">
                <a:latin typeface="Bookman Old Style" pitchFamily="18" charset="0"/>
              </a:rPr>
              <a:t>surrounding complementary region, an exclusive trade area within which the town has a monopoly on the sale of certain goods.</a:t>
            </a:r>
          </a:p>
          <a:p>
            <a:pPr>
              <a:defRPr/>
            </a:pPr>
            <a:r>
              <a:rPr lang="en-US" sz="3200" b="1" dirty="0">
                <a:latin typeface="Bookman Old Style" pitchFamily="18" charset="0"/>
              </a:rPr>
              <a:t>Hexagonal </a:t>
            </a:r>
            <a:r>
              <a:rPr lang="en-US" sz="3200" b="1" dirty="0" smtClean="0">
                <a:latin typeface="Bookman Old Style" pitchFamily="18" charset="0"/>
              </a:rPr>
              <a:t>Hinterlands </a:t>
            </a:r>
          </a:p>
          <a:p>
            <a:pPr marL="342900" indent="-342900">
              <a:buFont typeface="Arial"/>
              <a:buChar char="•"/>
              <a:defRPr/>
            </a:pPr>
            <a:r>
              <a:rPr lang="en-US" sz="2400" dirty="0" err="1" smtClean="0">
                <a:latin typeface="Bookman Old Style" pitchFamily="18" charset="0"/>
              </a:rPr>
              <a:t>Christaller</a:t>
            </a:r>
            <a:r>
              <a:rPr lang="en-US" sz="2400" dirty="0" smtClean="0">
                <a:latin typeface="Bookman Old Style" pitchFamily="18" charset="0"/>
              </a:rPr>
              <a:t> </a:t>
            </a:r>
            <a:r>
              <a:rPr lang="en-US" sz="2400" dirty="0">
                <a:latin typeface="Bookman Old Style" pitchFamily="18" charset="0"/>
              </a:rPr>
              <a:t>chose perfectly fitted hexagonal regions as the shape of each trade </a:t>
            </a:r>
            <a:r>
              <a:rPr lang="en-US" sz="2400" dirty="0" smtClean="0">
                <a:latin typeface="Bookman Old Style" pitchFamily="18" charset="0"/>
              </a:rPr>
              <a:t>area.</a:t>
            </a:r>
            <a:endParaRPr lang="en-US" sz="2400" dirty="0">
              <a:latin typeface="Bookman Old Style" pitchFamily="18" charset="0"/>
            </a:endParaRPr>
          </a:p>
        </p:txBody>
      </p:sp>
      <p:pic>
        <p:nvPicPr>
          <p:cNvPr id="2" name="Picture 1" descr="fou10e_fig_09_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381000"/>
            <a:ext cx="4572000" cy="4038600"/>
          </a:xfrm>
          <a:prstGeom prst="rect">
            <a:avLst/>
          </a:prstGeom>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a:xfrm>
            <a:off x="457200" y="1752600"/>
            <a:ext cx="4267200" cy="4648200"/>
          </a:xfrm>
        </p:spPr>
        <p:txBody>
          <a:bodyPr/>
          <a:lstStyle/>
          <a:p>
            <a:pPr marL="0" indent="0" eaLnBrk="1" hangingPunct="1">
              <a:buNone/>
            </a:pPr>
            <a:r>
              <a:rPr lang="en-US" sz="2000" dirty="0" smtClean="0">
                <a:latin typeface="Bookman Old Style" pitchFamily="18" charset="0"/>
              </a:rPr>
              <a:t>“Many trade areas in the United States are named, and their names typically coincide with the vernacular region, the region people perceive themselves as living in. In promoting a trade area, companies often adopt, name, or shape the name of the vernacular region. In Oklahoma, the label Green Country refers to the northeastern quarter of the state, the trade area served by Tulsa.”</a:t>
            </a:r>
          </a:p>
          <a:p>
            <a:pPr marL="0" indent="0" eaLnBrk="1" hangingPunct="1">
              <a:buNone/>
            </a:pPr>
            <a:r>
              <a:rPr lang="en-US" sz="1800" i="1" dirty="0" smtClean="0">
                <a:latin typeface="Bookman Old Style" pitchFamily="18" charset="0"/>
              </a:rPr>
              <a:t>Credit: Brad Bays, Oklahoma State University</a:t>
            </a:r>
          </a:p>
        </p:txBody>
      </p:sp>
      <p:sp>
        <p:nvSpPr>
          <p:cNvPr id="27650" name="TextBox 1"/>
          <p:cNvSpPr txBox="1">
            <a:spLocks noChangeArrowheads="1"/>
          </p:cNvSpPr>
          <p:nvPr/>
        </p:nvSpPr>
        <p:spPr bwMode="auto">
          <a:xfrm>
            <a:off x="1447800" y="279400"/>
            <a:ext cx="6477000" cy="1138773"/>
          </a:xfrm>
          <a:prstGeom prst="rect">
            <a:avLst/>
          </a:prstGeom>
          <a:noFill/>
          <a:ln w="9525">
            <a:noFill/>
            <a:miter lim="800000"/>
            <a:headEnd/>
            <a:tailEnd/>
          </a:ln>
        </p:spPr>
        <p:txBody>
          <a:bodyPr>
            <a:spAutoFit/>
          </a:bodyPr>
          <a:lstStyle/>
          <a:p>
            <a:pPr algn="ctr"/>
            <a:r>
              <a:rPr lang="en-US" sz="3600" dirty="0">
                <a:latin typeface="Bookman Old Style" pitchFamily="18" charset="0"/>
              </a:rPr>
              <a:t>Guest Field </a:t>
            </a:r>
            <a:r>
              <a:rPr lang="en-US" sz="3600" dirty="0" smtClean="0">
                <a:latin typeface="Bookman Old Style" pitchFamily="18" charset="0"/>
              </a:rPr>
              <a:t>Note</a:t>
            </a:r>
            <a:r>
              <a:rPr lang="en-US" sz="3600" dirty="0" smtClean="0">
                <a:solidFill>
                  <a:srgbClr val="4BACC6"/>
                </a:solidFill>
                <a:latin typeface="Bookman Old Style" pitchFamily="18" charset="0"/>
              </a:rPr>
              <a:t>:</a:t>
            </a:r>
            <a:endParaRPr lang="en-US" sz="3600" dirty="0">
              <a:solidFill>
                <a:srgbClr val="4BACC6"/>
              </a:solidFill>
              <a:latin typeface="Bookman Old Style" pitchFamily="18" charset="0"/>
            </a:endParaRPr>
          </a:p>
          <a:p>
            <a:pPr algn="ctr"/>
            <a:r>
              <a:rPr lang="en-US" sz="3200" dirty="0">
                <a:latin typeface="Bookman Old Style" pitchFamily="18" charset="0"/>
              </a:rPr>
              <a:t>Broken Arrow, Oklahoma</a:t>
            </a:r>
          </a:p>
        </p:txBody>
      </p:sp>
      <p:cxnSp>
        <p:nvCxnSpPr>
          <p:cNvPr id="5" name="Straight Connector 4"/>
          <p:cNvCxnSpPr/>
          <p:nvPr/>
        </p:nvCxnSpPr>
        <p:spPr>
          <a:xfrm>
            <a:off x="533400" y="1524000"/>
            <a:ext cx="8305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09_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857524"/>
            <a:ext cx="4087421" cy="3247876"/>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5"/>
          <p:cNvSpPr>
            <a:spLocks noGrp="1"/>
          </p:cNvSpPr>
          <p:nvPr>
            <p:ph type="title"/>
          </p:nvPr>
        </p:nvSpPr>
        <p:spPr>
          <a:xfrm>
            <a:off x="457200" y="1630362"/>
            <a:ext cx="6172200" cy="808038"/>
          </a:xfrm>
        </p:spPr>
        <p:txBody>
          <a:bodyPr/>
          <a:lstStyle/>
          <a:p>
            <a:pPr algn="l" eaLnBrk="1" hangingPunct="1"/>
            <a:r>
              <a:rPr lang="en-US" sz="3200" b="1" dirty="0" smtClean="0">
                <a:latin typeface="Bookman Old Style" pitchFamily="18" charset="0"/>
              </a:rPr>
              <a:t>Central Places Today</a:t>
            </a:r>
            <a:endParaRPr lang="en-US" sz="3600" dirty="0" smtClean="0"/>
          </a:p>
        </p:txBody>
      </p:sp>
      <p:sp>
        <p:nvSpPr>
          <p:cNvPr id="4" name="Content Placeholder 3"/>
          <p:cNvSpPr>
            <a:spLocks noGrp="1"/>
          </p:cNvSpPr>
          <p:nvPr>
            <p:ph idx="1"/>
          </p:nvPr>
        </p:nvSpPr>
        <p:spPr>
          <a:xfrm>
            <a:off x="457200" y="2514600"/>
            <a:ext cx="8305800" cy="3810000"/>
          </a:xfrm>
        </p:spPr>
        <p:txBody>
          <a:bodyPr/>
          <a:lstStyle/>
          <a:p>
            <a:pPr eaLnBrk="1" hangingPunct="1"/>
            <a:r>
              <a:rPr lang="en-US" sz="2800" dirty="0" smtClean="0">
                <a:latin typeface="Bookman Old Style" pitchFamily="18" charset="0"/>
              </a:rPr>
              <a:t>New factors, forces, and conditions not anticipated by </a:t>
            </a:r>
            <a:r>
              <a:rPr lang="en-US" sz="2800" dirty="0" err="1" smtClean="0">
                <a:latin typeface="Bookman Old Style" pitchFamily="18" charset="0"/>
              </a:rPr>
              <a:t>Christaller’s</a:t>
            </a:r>
            <a:r>
              <a:rPr lang="en-US" sz="2800" dirty="0" smtClean="0">
                <a:latin typeface="Bookman Old Style" pitchFamily="18" charset="0"/>
              </a:rPr>
              <a:t> models and theories make them less relevant today.</a:t>
            </a:r>
          </a:p>
          <a:p>
            <a:pPr eaLnBrk="1" hangingPunct="1"/>
            <a:r>
              <a:rPr lang="en-US" sz="2800" dirty="0" smtClean="0">
                <a:latin typeface="Bookman Old Style" pitchFamily="18" charset="0"/>
              </a:rPr>
              <a:t>Ex.: </a:t>
            </a:r>
            <a:r>
              <a:rPr lang="en-US" sz="2800" b="1" dirty="0" smtClean="0">
                <a:latin typeface="Bookman Old Style" pitchFamily="18" charset="0"/>
              </a:rPr>
              <a:t>The Sun Belt phenomenon</a:t>
            </a:r>
            <a:r>
              <a:rPr lang="en-US" sz="2800" dirty="0" smtClean="0">
                <a:latin typeface="Bookman Old Style" pitchFamily="18" charset="0"/>
              </a:rPr>
              <a:t>: the movement of millions of Americans from northern and northeastern states to the South and Southwest.</a:t>
            </a:r>
          </a:p>
          <a:p>
            <a:pPr eaLnBrk="1" hangingPunct="1">
              <a:buFont typeface="Arial" charset="0"/>
              <a:buNone/>
            </a:pPr>
            <a:endParaRPr lang="en-US" sz="2400" dirty="0" smtClean="0">
              <a:latin typeface="Bookman Old Style" pitchFamily="18" charset="0"/>
            </a:endParaRPr>
          </a:p>
          <a:p>
            <a:pPr algn="ctr" eaLnBrk="1" hangingPunct="1">
              <a:buFont typeface="Arial" charset="0"/>
              <a:buNone/>
            </a:pPr>
            <a:endParaRPr lang="en-US" sz="3600" dirty="0" smtClean="0">
              <a:latin typeface="Bookman Old Style" pitchFamily="18" charset="0"/>
            </a:endParaRPr>
          </a:p>
        </p:txBody>
      </p:sp>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
        <p:nvSpPr>
          <p:cNvPr id="7" name="Title 6"/>
          <p:cNvSpPr txBox="1">
            <a:spLocks/>
          </p:cNvSpPr>
          <p:nvPr/>
        </p:nvSpPr>
        <p:spPr bwMode="auto">
          <a:xfrm>
            <a:off x="1181100" y="274638"/>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latin typeface="Bookman Old Style" pitchFamily="18" charset="0"/>
              </a:rPr>
              <a:t>Where Are Cities Located, and Why?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3"/>
          <p:cNvSpPr>
            <a:spLocks noGrp="1"/>
          </p:cNvSpPr>
          <p:nvPr>
            <p:ph type="title"/>
          </p:nvPr>
        </p:nvSpPr>
        <p:spPr>
          <a:xfrm>
            <a:off x="609600" y="381000"/>
            <a:ext cx="7924800" cy="1143000"/>
          </a:xfrm>
        </p:spPr>
        <p:txBody>
          <a:bodyPr/>
          <a:lstStyle/>
          <a:p>
            <a:pPr eaLnBrk="1" hangingPunct="1"/>
            <a:r>
              <a:rPr lang="en-US" dirty="0" smtClean="0">
                <a:latin typeface="Bookman Old Style" pitchFamily="18" charset="0"/>
              </a:rPr>
              <a:t>Key Question</a:t>
            </a:r>
          </a:p>
        </p:txBody>
      </p:sp>
      <p:sp>
        <p:nvSpPr>
          <p:cNvPr id="5" name="Content Placeholder 4"/>
          <p:cNvSpPr>
            <a:spLocks noGrp="1"/>
          </p:cNvSpPr>
          <p:nvPr>
            <p:ph idx="1"/>
          </p:nvPr>
        </p:nvSpPr>
        <p:spPr>
          <a:xfrm>
            <a:off x="457200" y="2057400"/>
            <a:ext cx="8229600" cy="1676400"/>
          </a:xfrm>
        </p:spPr>
        <p:txBody>
          <a:bodyPr/>
          <a:lstStyle/>
          <a:p>
            <a:pPr marL="0" indent="0" algn="ctr" eaLnBrk="1" hangingPunct="1">
              <a:buFont typeface="Arial" charset="0"/>
              <a:buNone/>
            </a:pPr>
            <a:r>
              <a:rPr lang="en-US" sz="4000" dirty="0" smtClean="0">
                <a:latin typeface="Bookman Old Style" pitchFamily="18" charset="0"/>
              </a:rPr>
              <a:t>How are cities organized, and how do they function?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1"/>
          <p:cNvSpPr txBox="1">
            <a:spLocks noChangeArrowheads="1"/>
          </p:cNvSpPr>
          <p:nvPr/>
        </p:nvSpPr>
        <p:spPr bwMode="auto">
          <a:xfrm>
            <a:off x="685800" y="1828800"/>
            <a:ext cx="7924800" cy="584200"/>
          </a:xfrm>
          <a:prstGeom prst="rect">
            <a:avLst/>
          </a:prstGeom>
          <a:noFill/>
          <a:ln w="9525">
            <a:noFill/>
            <a:miter lim="800000"/>
            <a:headEnd/>
            <a:tailEnd/>
          </a:ln>
        </p:spPr>
        <p:txBody>
          <a:bodyPr>
            <a:spAutoFit/>
          </a:bodyPr>
          <a:lstStyle/>
          <a:p>
            <a:r>
              <a:rPr lang="en-US" sz="3200" b="1" dirty="0">
                <a:latin typeface="Bookman Old Style" pitchFamily="18" charset="0"/>
              </a:rPr>
              <a:t>Models of the City</a:t>
            </a:r>
          </a:p>
        </p:txBody>
      </p:sp>
      <p:sp>
        <p:nvSpPr>
          <p:cNvPr id="4" name="TextBox 3"/>
          <p:cNvSpPr txBox="1"/>
          <p:nvPr/>
        </p:nvSpPr>
        <p:spPr>
          <a:xfrm>
            <a:off x="685800" y="2538948"/>
            <a:ext cx="7239000" cy="3785652"/>
          </a:xfrm>
          <a:prstGeom prst="rect">
            <a:avLst/>
          </a:prstGeom>
          <a:noFill/>
        </p:spPr>
        <p:txBody>
          <a:bodyPr>
            <a:spAutoFit/>
          </a:bodyPr>
          <a:lstStyle/>
          <a:p>
            <a:pPr marL="285750" indent="-285750">
              <a:buFont typeface="Arial" charset="0"/>
              <a:buChar char="•"/>
            </a:pPr>
            <a:r>
              <a:rPr lang="en-US" sz="2400" b="1" dirty="0">
                <a:latin typeface="Bookman Old Style" pitchFamily="18" charset="0"/>
              </a:rPr>
              <a:t>Functional </a:t>
            </a:r>
            <a:r>
              <a:rPr lang="en-US" sz="2400" b="1" dirty="0" smtClean="0">
                <a:latin typeface="Bookman Old Style" pitchFamily="18" charset="0"/>
              </a:rPr>
              <a:t>zonation: </a:t>
            </a:r>
            <a:r>
              <a:rPr lang="en-US" sz="2400" dirty="0" smtClean="0">
                <a:latin typeface="Bookman Old Style" pitchFamily="18" charset="0"/>
              </a:rPr>
              <a:t>the </a:t>
            </a:r>
            <a:r>
              <a:rPr lang="en-US" sz="2400" dirty="0">
                <a:latin typeface="Bookman Old Style" pitchFamily="18" charset="0"/>
              </a:rPr>
              <a:t>division of the city into certain regions (zones) for certain purposes (functions</a:t>
            </a:r>
            <a:r>
              <a:rPr lang="en-US" sz="2400" dirty="0" smtClean="0">
                <a:latin typeface="Bookman Old Style" pitchFamily="18" charset="0"/>
              </a:rPr>
              <a:t>).</a:t>
            </a:r>
            <a:endParaRPr lang="en-US" sz="2400" dirty="0">
              <a:latin typeface="Bookman Old Style" pitchFamily="18" charset="0"/>
            </a:endParaRPr>
          </a:p>
          <a:p>
            <a:pPr marL="285750" indent="-285750">
              <a:buFont typeface="Arial" charset="0"/>
              <a:buChar char="•"/>
            </a:pPr>
            <a:r>
              <a:rPr lang="en-US" sz="2400" dirty="0">
                <a:latin typeface="Bookman Old Style" pitchFamily="18" charset="0"/>
              </a:rPr>
              <a:t>Globalization has created common cultural landscapes in the financial districts of many world </a:t>
            </a:r>
            <a:r>
              <a:rPr lang="en-US" sz="2400" dirty="0" smtClean="0">
                <a:latin typeface="Bookman Old Style" pitchFamily="18" charset="0"/>
              </a:rPr>
              <a:t>cities.</a:t>
            </a:r>
            <a:endParaRPr lang="en-US" sz="2400" dirty="0">
              <a:latin typeface="Bookman Old Style" pitchFamily="18" charset="0"/>
            </a:endParaRPr>
          </a:p>
          <a:p>
            <a:pPr marL="285750" indent="-285750">
              <a:buFont typeface="Arial" charset="0"/>
              <a:buChar char="•"/>
            </a:pPr>
            <a:r>
              <a:rPr lang="en-US" sz="2400" dirty="0">
                <a:latin typeface="Bookman Old Style" pitchFamily="18" charset="0"/>
              </a:rPr>
              <a:t>Regional models of cities help us understand the processes that forged cities in the first place and understand the impact of modern linkages and influences now changing </a:t>
            </a:r>
            <a:r>
              <a:rPr lang="en-US" sz="2400" dirty="0" smtClean="0">
                <a:latin typeface="Bookman Old Style" pitchFamily="18" charset="0"/>
              </a:rPr>
              <a:t>cities.</a:t>
            </a:r>
            <a:endParaRPr lang="en-US" sz="2400" dirty="0">
              <a:latin typeface="Bookman Old Style" pitchFamily="18" charset="0"/>
            </a:endParaRP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Content Placeholder 4"/>
          <p:cNvSpPr>
            <a:spLocks noGrp="1"/>
          </p:cNvSpPr>
          <p:nvPr>
            <p:ph idx="1"/>
          </p:nvPr>
        </p:nvSpPr>
        <p:spPr>
          <a:xfrm>
            <a:off x="457200" y="381000"/>
            <a:ext cx="8229600" cy="1676400"/>
          </a:xfrm>
        </p:spPr>
        <p:txBody>
          <a:bodyPr/>
          <a:lstStyle/>
          <a:p>
            <a:pPr marL="0" indent="0" algn="ctr" eaLnBrk="1" hangingPunct="1">
              <a:buFont typeface="Arial" charset="0"/>
              <a:buNone/>
            </a:pPr>
            <a:r>
              <a:rPr lang="en-US" sz="3600" b="1" dirty="0" smtClean="0">
                <a:latin typeface="Bookman Old Style" pitchFamily="18" charset="0"/>
              </a:rPr>
              <a:t>How Are Cities Organized, and How Do They Function?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algn="l" eaLnBrk="1" hangingPunct="1"/>
            <a:r>
              <a:rPr lang="en-US" sz="3200" b="1" dirty="0" smtClean="0">
                <a:latin typeface="Bookman Old Style" pitchFamily="18" charset="0"/>
              </a:rPr>
              <a:t>Functional Zones</a:t>
            </a:r>
          </a:p>
        </p:txBody>
      </p:sp>
      <p:sp>
        <p:nvSpPr>
          <p:cNvPr id="35842" name="Content Placeholder 2"/>
          <p:cNvSpPr>
            <a:spLocks noGrp="1"/>
          </p:cNvSpPr>
          <p:nvPr>
            <p:ph idx="1"/>
          </p:nvPr>
        </p:nvSpPr>
        <p:spPr>
          <a:xfrm>
            <a:off x="457200" y="1295400"/>
            <a:ext cx="8229600" cy="5257800"/>
          </a:xfrm>
        </p:spPr>
        <p:txBody>
          <a:bodyPr>
            <a:normAutofit lnSpcReduction="10000"/>
          </a:bodyPr>
          <a:lstStyle/>
          <a:p>
            <a:pPr eaLnBrk="1" hangingPunct="1"/>
            <a:r>
              <a:rPr lang="en-US" sz="2400" b="1" dirty="0" smtClean="0">
                <a:latin typeface="Bookman Old Style" pitchFamily="18" charset="0"/>
              </a:rPr>
              <a:t>Zone </a:t>
            </a:r>
            <a:r>
              <a:rPr lang="en-US" sz="2400" dirty="0" smtClean="0">
                <a:latin typeface="Bookman Old Style" pitchFamily="18" charset="0"/>
              </a:rPr>
              <a:t>is typically preceded by a descriptor that conveys the purpose of that area of the city.</a:t>
            </a:r>
          </a:p>
          <a:p>
            <a:pPr eaLnBrk="1" hangingPunct="1"/>
            <a:r>
              <a:rPr lang="en-US" sz="2400" dirty="0" smtClean="0">
                <a:latin typeface="Bookman Old Style" pitchFamily="18" charset="0"/>
              </a:rPr>
              <a:t>Most models define the key economic zone of the city as the central business district (CBD).</a:t>
            </a:r>
          </a:p>
          <a:p>
            <a:pPr eaLnBrk="1" hangingPunct="1"/>
            <a:r>
              <a:rPr lang="en-US" sz="2400" b="1" dirty="0" smtClean="0">
                <a:latin typeface="Bookman Old Style" pitchFamily="18" charset="0"/>
              </a:rPr>
              <a:t>Central city </a:t>
            </a:r>
            <a:r>
              <a:rPr lang="en-US" sz="2400" dirty="0" smtClean="0">
                <a:latin typeface="Bookman Old Style" pitchFamily="18" charset="0"/>
              </a:rPr>
              <a:t>describes the urban area that is not suburban. In effect, central city refers to the older city as opposed to the newer suburbs.</a:t>
            </a:r>
          </a:p>
          <a:p>
            <a:pPr eaLnBrk="1" hangingPunct="1"/>
            <a:r>
              <a:rPr lang="en-US" sz="2400" dirty="0" smtClean="0">
                <a:latin typeface="Bookman Old Style" pitchFamily="18" charset="0"/>
              </a:rPr>
              <a:t>A </a:t>
            </a:r>
            <a:r>
              <a:rPr lang="en-US" sz="2400" b="1" dirty="0" smtClean="0">
                <a:latin typeface="Bookman Old Style" pitchFamily="18" charset="0"/>
              </a:rPr>
              <a:t>suburb </a:t>
            </a:r>
            <a:r>
              <a:rPr lang="en-US" sz="2400" dirty="0" smtClean="0">
                <a:latin typeface="Bookman Old Style" pitchFamily="18" charset="0"/>
              </a:rPr>
              <a:t>is an outlying, functionally uniform part of an urban area, and is often (but not always) adjacent to the central city.</a:t>
            </a:r>
          </a:p>
          <a:p>
            <a:pPr eaLnBrk="1" hangingPunct="1"/>
            <a:r>
              <a:rPr lang="en-US" sz="2400" b="1" dirty="0" smtClean="0">
                <a:latin typeface="Bookman Old Style" pitchFamily="18" charset="0"/>
              </a:rPr>
              <a:t>Suburbanization </a:t>
            </a:r>
            <a:r>
              <a:rPr lang="en-US" sz="2400" dirty="0" smtClean="0">
                <a:latin typeface="Bookman Old Style" pitchFamily="18" charset="0"/>
              </a:rPr>
              <a:t>is the process by which lands that were previously outside of the urban environment become urbanized, as people and businesses from the city move to these spaces.</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10"/>
          <p:cNvSpPr txBox="1">
            <a:spLocks noChangeArrowheads="1"/>
          </p:cNvSpPr>
          <p:nvPr/>
        </p:nvSpPr>
        <p:spPr bwMode="auto">
          <a:xfrm>
            <a:off x="457200" y="1450975"/>
            <a:ext cx="8458200" cy="4832350"/>
          </a:xfrm>
          <a:prstGeom prst="rect">
            <a:avLst/>
          </a:prstGeom>
          <a:noFill/>
          <a:ln w="9525">
            <a:noFill/>
            <a:miter lim="800000"/>
            <a:headEnd/>
            <a:tailEnd/>
          </a:ln>
        </p:spPr>
        <p:txBody>
          <a:bodyPr>
            <a:spAutoFit/>
          </a:bodyPr>
          <a:lstStyle/>
          <a:p>
            <a:pPr marL="457200" indent="-457200">
              <a:buFont typeface="Arial" charset="0"/>
              <a:buChar char="•"/>
            </a:pPr>
            <a:r>
              <a:rPr lang="en-US" sz="2800" dirty="0">
                <a:latin typeface="Bookman Old Style" pitchFamily="18" charset="0"/>
              </a:rPr>
              <a:t>P.O. Muller: </a:t>
            </a:r>
            <a:r>
              <a:rPr lang="en-US" sz="2800" i="1" dirty="0">
                <a:latin typeface="Bookman Old Style" pitchFamily="18" charset="0"/>
              </a:rPr>
              <a:t>Contemporary Suburban America </a:t>
            </a:r>
            <a:r>
              <a:rPr lang="en-US" sz="2800" dirty="0">
                <a:latin typeface="Bookman Old Style" pitchFamily="18" charset="0"/>
              </a:rPr>
              <a:t>(1981</a:t>
            </a:r>
            <a:r>
              <a:rPr lang="en-US" sz="2800" dirty="0" smtClean="0">
                <a:latin typeface="Bookman Old Style" pitchFamily="18" charset="0"/>
              </a:rPr>
              <a:t>):</a:t>
            </a:r>
            <a:endParaRPr lang="en-US" sz="2800" dirty="0">
              <a:latin typeface="Bookman Old Style" pitchFamily="18" charset="0"/>
            </a:endParaRPr>
          </a:p>
          <a:p>
            <a:pPr marL="914400" lvl="1" indent="-457200">
              <a:buFont typeface="Arial" charset="0"/>
              <a:buChar char="•"/>
            </a:pPr>
            <a:r>
              <a:rPr lang="en-US" sz="2800" dirty="0">
                <a:latin typeface="Bookman Old Style" pitchFamily="18" charset="0"/>
              </a:rPr>
              <a:t>Found suburban cities ready to compete with the central city for leading urban economic </a:t>
            </a:r>
            <a:r>
              <a:rPr lang="en-US" sz="2800" dirty="0" smtClean="0">
                <a:latin typeface="Bookman Old Style" pitchFamily="18" charset="0"/>
              </a:rPr>
              <a:t>activities.</a:t>
            </a:r>
            <a:endParaRPr lang="en-US" sz="2800" dirty="0">
              <a:latin typeface="Bookman Old Style" pitchFamily="18" charset="0"/>
            </a:endParaRPr>
          </a:p>
          <a:p>
            <a:pPr marL="457200" indent="-457200">
              <a:buFont typeface="Arial" charset="0"/>
              <a:buChar char="•"/>
            </a:pPr>
            <a:r>
              <a:rPr lang="en-US" sz="2800" dirty="0">
                <a:latin typeface="Bookman Old Style" pitchFamily="18" charset="0"/>
              </a:rPr>
              <a:t>In addition to expanding residential zones, the process of suburbanization rapidly creates distinct urban regions complete with industrial, commercial, and educational </a:t>
            </a:r>
            <a:r>
              <a:rPr lang="en-US" sz="2800" dirty="0" smtClean="0">
                <a:latin typeface="Bookman Old Style" pitchFamily="18" charset="0"/>
              </a:rPr>
              <a:t>components.</a:t>
            </a:r>
            <a:endParaRPr lang="en-US" sz="2800" dirty="0"/>
          </a:p>
          <a:p>
            <a:pPr marL="457200" indent="-457200">
              <a:buFont typeface="Arial" charset="0"/>
              <a:buChar char="•"/>
            </a:pPr>
            <a:endParaRPr lang="en-US" sz="2800" dirty="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Title 1"/>
          <p:cNvSpPr>
            <a:spLocks noGrp="1"/>
          </p:cNvSpPr>
          <p:nvPr>
            <p:ph type="title"/>
          </p:nvPr>
        </p:nvSpPr>
        <p:spPr>
          <a:xfrm>
            <a:off x="457200" y="274638"/>
            <a:ext cx="8229600" cy="1143000"/>
          </a:xfrm>
        </p:spPr>
        <p:txBody>
          <a:bodyPr/>
          <a:lstStyle/>
          <a:p>
            <a:pPr algn="l" eaLnBrk="1" hangingPunct="1"/>
            <a:r>
              <a:rPr lang="en-US" sz="3200" b="1" dirty="0" smtClean="0">
                <a:latin typeface="Bookman Old Style" pitchFamily="18" charset="0"/>
              </a:rPr>
              <a:t>Functional Zones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body" idx="4294967295"/>
          </p:nvPr>
        </p:nvSpPr>
        <p:spPr>
          <a:xfrm>
            <a:off x="609600" y="1752600"/>
            <a:ext cx="8229600" cy="3810000"/>
          </a:xfrm>
        </p:spPr>
        <p:txBody>
          <a:bodyPr/>
          <a:lstStyle/>
          <a:p>
            <a:pPr marL="0" indent="0" algn="ctr" eaLnBrk="1" hangingPunct="1">
              <a:buFont typeface="Arial" charset="0"/>
              <a:buNone/>
            </a:pPr>
            <a:endParaRPr lang="en-US" sz="3600" dirty="0" smtClean="0">
              <a:latin typeface="Bookman Old Style" pitchFamily="18" charset="0"/>
            </a:endParaRPr>
          </a:p>
          <a:p>
            <a:pPr eaLnBrk="1" hangingPunct="1">
              <a:buFont typeface="Arial"/>
              <a:buChar char="•"/>
            </a:pPr>
            <a:r>
              <a:rPr lang="en-US" sz="2800" b="1" dirty="0" smtClean="0">
                <a:latin typeface="Bookman Old Style" pitchFamily="18" charset="0"/>
              </a:rPr>
              <a:t>Urban: </a:t>
            </a:r>
            <a:r>
              <a:rPr lang="en-US" sz="2800" dirty="0" smtClean="0">
                <a:latin typeface="Bookman Old Style" pitchFamily="18" charset="0"/>
              </a:rPr>
              <a:t>the built-up space of the central city and suburbs</a:t>
            </a:r>
          </a:p>
          <a:p>
            <a:pPr eaLnBrk="1" hangingPunct="1">
              <a:buFont typeface="Arial"/>
              <a:buChar char="•"/>
            </a:pPr>
            <a:r>
              <a:rPr lang="en-US" sz="2800" dirty="0" smtClean="0">
                <a:latin typeface="Bookman Old Style" pitchFamily="18" charset="0"/>
              </a:rPr>
              <a:t>Includes the city and surrounding environs connected to the city</a:t>
            </a:r>
          </a:p>
          <a:p>
            <a:pPr eaLnBrk="1" hangingPunct="1">
              <a:buFont typeface="Arial"/>
              <a:buChar char="•"/>
            </a:pPr>
            <a:r>
              <a:rPr lang="en-US" sz="2800" dirty="0" smtClean="0">
                <a:latin typeface="Bookman Old Style" pitchFamily="18" charset="0"/>
              </a:rPr>
              <a:t>Is distinctively </a:t>
            </a:r>
            <a:r>
              <a:rPr lang="en-US" sz="2800" dirty="0" err="1" smtClean="0">
                <a:latin typeface="Bookman Old Style" pitchFamily="18" charset="0"/>
              </a:rPr>
              <a:t>nonrural</a:t>
            </a:r>
            <a:r>
              <a:rPr lang="en-US" sz="2800" dirty="0" smtClean="0">
                <a:latin typeface="Bookman Old Style" pitchFamily="18" charset="0"/>
              </a:rPr>
              <a:t> and nonagricultural</a:t>
            </a: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3"/>
          <p:cNvSpPr>
            <a:spLocks noGrp="1"/>
          </p:cNvSpPr>
          <p:nvPr>
            <p:ph type="title"/>
          </p:nvPr>
        </p:nvSpPr>
        <p:spPr>
          <a:xfrm>
            <a:off x="457200" y="304800"/>
            <a:ext cx="8229600" cy="1143000"/>
          </a:xfrm>
        </p:spPr>
        <p:txBody>
          <a:bodyPr/>
          <a:lstStyle/>
          <a:p>
            <a:pPr algn="l" eaLnBrk="1" hangingPunct="1"/>
            <a:r>
              <a:rPr lang="en-US" sz="3200" b="1" dirty="0" smtClean="0">
                <a:latin typeface="Bookman Old Style" pitchFamily="18" charset="0"/>
              </a:rPr>
              <a:t>Modeling the North American City</a:t>
            </a:r>
          </a:p>
        </p:txBody>
      </p:sp>
      <p:sp>
        <p:nvSpPr>
          <p:cNvPr id="5" name="Content Placeholder 4"/>
          <p:cNvSpPr>
            <a:spLocks noGrp="1"/>
          </p:cNvSpPr>
          <p:nvPr>
            <p:ph idx="1"/>
          </p:nvPr>
        </p:nvSpPr>
        <p:spPr>
          <a:xfrm>
            <a:off x="457200" y="1401762"/>
            <a:ext cx="8382000" cy="6400800"/>
          </a:xfrm>
        </p:spPr>
        <p:txBody>
          <a:bodyPr/>
          <a:lstStyle/>
          <a:p>
            <a:pPr eaLnBrk="1" hangingPunct="1"/>
            <a:r>
              <a:rPr lang="en-US" sz="2400" b="1" dirty="0" smtClean="0">
                <a:latin typeface="Bookman Old Style" pitchFamily="18" charset="0"/>
              </a:rPr>
              <a:t>Concentric zone model:  </a:t>
            </a:r>
            <a:r>
              <a:rPr lang="en-US" sz="2400" dirty="0" smtClean="0">
                <a:latin typeface="Bookman Old Style" pitchFamily="18" charset="0"/>
              </a:rPr>
              <a:t>resulted from sociologist Ernest Burgess’s study of Chicago in the 1920s. Burgess’s model divides the city into five concentric zones, defined by their function:</a:t>
            </a:r>
            <a:endParaRPr lang="en-US" sz="2000" dirty="0" smtClean="0">
              <a:latin typeface="Bookman Old Style" pitchFamily="18" charset="0"/>
            </a:endParaRPr>
          </a:p>
          <a:p>
            <a:pPr marL="800100" lvl="1" indent="-342900" eaLnBrk="1" hangingPunct="1">
              <a:buFont typeface="Arial" charset="0"/>
              <a:buAutoNum type="arabicPeriod"/>
            </a:pPr>
            <a:r>
              <a:rPr lang="en-US" sz="2400" dirty="0" smtClean="0">
                <a:latin typeface="Bookman Old Style" pitchFamily="18" charset="0"/>
              </a:rPr>
              <a:t>CBD is itself subdivided into several </a:t>
            </a:r>
            <a:r>
              <a:rPr lang="en-US" sz="2400" dirty="0" err="1" smtClean="0">
                <a:latin typeface="Bookman Old Style" pitchFamily="18" charset="0"/>
              </a:rPr>
              <a:t>subdistricts</a:t>
            </a:r>
            <a:r>
              <a:rPr lang="en-US" sz="2400" dirty="0" smtClean="0">
                <a:latin typeface="Bookman Old Style" pitchFamily="18" charset="0"/>
              </a:rPr>
              <a:t>.</a:t>
            </a:r>
          </a:p>
          <a:p>
            <a:pPr marL="800100" lvl="1" indent="-342900" eaLnBrk="1" hangingPunct="1">
              <a:buFont typeface="Arial" charset="0"/>
              <a:buAutoNum type="arabicPeriod"/>
            </a:pPr>
            <a:r>
              <a:rPr lang="en-US" sz="2400" dirty="0" smtClean="0">
                <a:latin typeface="Bookman Old Style" pitchFamily="18" charset="0"/>
              </a:rPr>
              <a:t>Zone of transition is characterized by residential deterioration and encroachment by business and light manufacturing. </a:t>
            </a:r>
          </a:p>
          <a:p>
            <a:pPr marL="800100" lvl="1" indent="-342900" eaLnBrk="1" hangingPunct="1">
              <a:buFont typeface="Arial" charset="0"/>
              <a:buAutoNum type="arabicPeriod"/>
            </a:pPr>
            <a:r>
              <a:rPr lang="en-US" sz="2400" dirty="0" smtClean="0">
                <a:latin typeface="Bookman Old Style" pitchFamily="18" charset="0"/>
              </a:rPr>
              <a:t>Zone 3 is a ring of closely spaced but adequate homes occupied by the blue-collar labor force.</a:t>
            </a:r>
          </a:p>
          <a:p>
            <a:pPr marL="800100" lvl="1" indent="-342900" eaLnBrk="1" hangingPunct="1">
              <a:buFont typeface="Arial" charset="0"/>
              <a:buAutoNum type="arabicPeriod"/>
            </a:pPr>
            <a:r>
              <a:rPr lang="en-US" sz="2400" dirty="0" smtClean="0">
                <a:latin typeface="Bookman Old Style" pitchFamily="18" charset="0"/>
              </a:rPr>
              <a:t>Zone 4 consists of middle-class residences.</a:t>
            </a:r>
          </a:p>
          <a:p>
            <a:pPr marL="800100" lvl="1" indent="-342900" eaLnBrk="1" hangingPunct="1">
              <a:buFont typeface="Arial" charset="0"/>
              <a:buAutoNum type="arabicPeriod"/>
            </a:pPr>
            <a:r>
              <a:rPr lang="en-US" sz="2400" dirty="0" smtClean="0">
                <a:latin typeface="Bookman Old Style" pitchFamily="18" charset="0"/>
              </a:rPr>
              <a:t>Zone 5 is the suburban ring.</a:t>
            </a:r>
          </a:p>
          <a:p>
            <a:pPr eaLnBrk="1" hangingPunct="1">
              <a:buFont typeface="Arial" charset="0"/>
              <a:buNone/>
            </a:pPr>
            <a:endParaRPr lang="en-US" sz="2800"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953000"/>
          </a:xfrm>
        </p:spPr>
        <p:txBody>
          <a:bodyPr/>
          <a:lstStyle/>
          <a:p>
            <a:pPr eaLnBrk="1" hangingPunct="1"/>
            <a:r>
              <a:rPr lang="en-US" sz="2800" dirty="0" smtClean="0">
                <a:latin typeface="Bookman Old Style" pitchFamily="18" charset="0"/>
              </a:rPr>
              <a:t>Homer Hoyt: Sector model</a:t>
            </a:r>
          </a:p>
          <a:p>
            <a:pPr eaLnBrk="1" hangingPunct="1"/>
            <a:r>
              <a:rPr lang="en-US" sz="2800" dirty="0" smtClean="0">
                <a:latin typeface="Bookman Old Style" pitchFamily="18" charset="0"/>
              </a:rPr>
              <a:t>The city grows outward from the center, so a low-rent area could extend all the way from the CBD to the city’s outer edge, creating zones that are shaped like a piece of pie.</a:t>
            </a:r>
          </a:p>
          <a:p>
            <a:pPr eaLnBrk="1" hangingPunct="1"/>
            <a:r>
              <a:rPr lang="en-US" sz="2800" dirty="0" smtClean="0">
                <a:latin typeface="Bookman Old Style" pitchFamily="18" charset="0"/>
              </a:rPr>
              <a:t>The pie-shaped pieces describe the high-rent residential, intermediate rent residential, low-rent residential, education and recreation, transportation, and industrial sectors.</a:t>
            </a:r>
          </a:p>
          <a:p>
            <a:pPr eaLnBrk="1" hangingPunct="1">
              <a:buFont typeface="Arial" charset="0"/>
              <a:buNone/>
            </a:pPr>
            <a:endParaRPr lang="en-US"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itle 3"/>
          <p:cNvSpPr>
            <a:spLocks noGrp="1"/>
          </p:cNvSpPr>
          <p:nvPr>
            <p:ph type="title"/>
          </p:nvPr>
        </p:nvSpPr>
        <p:spPr>
          <a:xfrm>
            <a:off x="457200" y="274638"/>
            <a:ext cx="8229600" cy="1143000"/>
          </a:xfrm>
        </p:spPr>
        <p:txBody>
          <a:bodyPr/>
          <a:lstStyle/>
          <a:p>
            <a:pPr algn="l" eaLnBrk="1" hangingPunct="1"/>
            <a:r>
              <a:rPr lang="en-US" sz="3200" b="1" dirty="0" smtClean="0">
                <a:latin typeface="Bookman Old Style" pitchFamily="18" charset="0"/>
              </a:rPr>
              <a:t>Modeling the North American City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447800"/>
            <a:ext cx="8458200" cy="4648200"/>
          </a:xfrm>
        </p:spPr>
        <p:txBody>
          <a:bodyPr/>
          <a:lstStyle/>
          <a:p>
            <a:pPr eaLnBrk="1" hangingPunct="1">
              <a:defRPr/>
            </a:pPr>
            <a:r>
              <a:rPr lang="en-US" sz="2800" dirty="0" smtClean="0">
                <a:latin typeface="Bookman Old Style" pitchFamily="18" charset="0"/>
              </a:rPr>
              <a:t>Chauncy</a:t>
            </a:r>
            <a:r>
              <a:rPr lang="en-US" sz="2800" dirty="0">
                <a:latin typeface="Bookman Old Style" pitchFamily="18" charset="0"/>
              </a:rPr>
              <a:t> </a:t>
            </a:r>
            <a:r>
              <a:rPr lang="en-US" sz="2800" dirty="0" smtClean="0">
                <a:latin typeface="Bookman Old Style" pitchFamily="18" charset="0"/>
              </a:rPr>
              <a:t>Harris </a:t>
            </a:r>
            <a:r>
              <a:rPr lang="en-US" sz="2800" dirty="0">
                <a:latin typeface="Bookman Old Style" pitchFamily="18" charset="0"/>
              </a:rPr>
              <a:t>and Edward </a:t>
            </a:r>
            <a:r>
              <a:rPr lang="en-US" sz="2800" dirty="0" smtClean="0">
                <a:latin typeface="Bookman Old Style" pitchFamily="18" charset="0"/>
              </a:rPr>
              <a:t>Ullman: multiple nuclei model</a:t>
            </a:r>
          </a:p>
          <a:p>
            <a:pPr eaLnBrk="1" hangingPunct="1">
              <a:defRPr/>
            </a:pPr>
            <a:r>
              <a:rPr lang="en-US" sz="2800" dirty="0" smtClean="0">
                <a:latin typeface="Bookman Old Style" pitchFamily="18" charset="0"/>
              </a:rPr>
              <a:t>This model </a:t>
            </a:r>
            <a:r>
              <a:rPr lang="en-US" sz="2800" dirty="0">
                <a:latin typeface="Bookman Old Style" pitchFamily="18" charset="0"/>
              </a:rPr>
              <a:t>recognizes that the CBD </a:t>
            </a:r>
            <a:r>
              <a:rPr lang="en-US" sz="2800" dirty="0" smtClean="0">
                <a:latin typeface="Bookman Old Style" pitchFamily="18" charset="0"/>
              </a:rPr>
              <a:t>was losing </a:t>
            </a:r>
            <a:r>
              <a:rPr lang="en-US" sz="2800" dirty="0">
                <a:latin typeface="Bookman Old Style" pitchFamily="18" charset="0"/>
              </a:rPr>
              <a:t>its dominant position as the </a:t>
            </a:r>
            <a:r>
              <a:rPr lang="en-US" sz="2800" dirty="0" smtClean="0">
                <a:latin typeface="Bookman Old Style" pitchFamily="18" charset="0"/>
              </a:rPr>
              <a:t>single nucleus </a:t>
            </a:r>
            <a:r>
              <a:rPr lang="en-US" sz="2800" dirty="0">
                <a:latin typeface="Bookman Old Style" pitchFamily="18" charset="0"/>
              </a:rPr>
              <a:t>of </a:t>
            </a:r>
            <a:r>
              <a:rPr lang="en-US" sz="2800" dirty="0" smtClean="0">
                <a:latin typeface="Bookman Old Style" pitchFamily="18" charset="0"/>
              </a:rPr>
              <a:t>the urban </a:t>
            </a:r>
            <a:r>
              <a:rPr lang="en-US" sz="2800" dirty="0">
                <a:latin typeface="Bookman Old Style" pitchFamily="18" charset="0"/>
              </a:rPr>
              <a:t>area</a:t>
            </a:r>
            <a:r>
              <a:rPr lang="en-US" sz="2800" dirty="0" smtClean="0">
                <a:latin typeface="Bookman Old Style" pitchFamily="18" charset="0"/>
              </a:rPr>
              <a:t>.</a:t>
            </a:r>
          </a:p>
          <a:p>
            <a:pPr eaLnBrk="1" hangingPunct="1">
              <a:defRPr/>
            </a:pPr>
            <a:r>
              <a:rPr lang="en-US" sz="2800" b="1" dirty="0">
                <a:latin typeface="Bookman Old Style" pitchFamily="18" charset="0"/>
              </a:rPr>
              <a:t>Edge cities</a:t>
            </a:r>
            <a:r>
              <a:rPr lang="en-US" sz="2800" dirty="0">
                <a:latin typeface="Bookman Old Style" pitchFamily="18" charset="0"/>
              </a:rPr>
              <a:t>: </a:t>
            </a:r>
            <a:r>
              <a:rPr lang="en-US" sz="2800" dirty="0" smtClean="0">
                <a:latin typeface="Bookman Old Style" pitchFamily="18" charset="0"/>
              </a:rPr>
              <a:t>Suburban downtowns developed </a:t>
            </a:r>
            <a:r>
              <a:rPr lang="en-US" sz="2800" dirty="0">
                <a:latin typeface="Bookman Old Style" pitchFamily="18" charset="0"/>
              </a:rPr>
              <a:t>mainly around big regional shopping </a:t>
            </a:r>
            <a:r>
              <a:rPr lang="en-US" sz="2800" dirty="0" smtClean="0">
                <a:latin typeface="Bookman Old Style" pitchFamily="18" charset="0"/>
              </a:rPr>
              <a:t>centers; they attracted </a:t>
            </a:r>
            <a:r>
              <a:rPr lang="en-US" sz="2800" dirty="0">
                <a:latin typeface="Bookman Old Style" pitchFamily="18" charset="0"/>
              </a:rPr>
              <a:t>industrial parks, office complexes, hotels, restaurants, </a:t>
            </a:r>
            <a:r>
              <a:rPr lang="en-US" sz="2800" dirty="0" smtClean="0">
                <a:latin typeface="Bookman Old Style" pitchFamily="18" charset="0"/>
              </a:rPr>
              <a:t>enter-</a:t>
            </a:r>
            <a:r>
              <a:rPr lang="en-US" sz="2800" dirty="0" err="1" smtClean="0">
                <a:latin typeface="Bookman Old Style" pitchFamily="18" charset="0"/>
              </a:rPr>
              <a:t>tainment</a:t>
            </a:r>
            <a:r>
              <a:rPr lang="en-US" sz="2800" dirty="0" smtClean="0">
                <a:latin typeface="Bookman Old Style" pitchFamily="18" charset="0"/>
              </a:rPr>
              <a:t> </a:t>
            </a:r>
            <a:r>
              <a:rPr lang="en-US" sz="2800" dirty="0">
                <a:latin typeface="Bookman Old Style" pitchFamily="18" charset="0"/>
              </a:rPr>
              <a:t>facilities, and </a:t>
            </a:r>
            <a:r>
              <a:rPr lang="en-US" sz="2800" dirty="0" smtClean="0">
                <a:latin typeface="Bookman Old Style" pitchFamily="18" charset="0"/>
              </a:rPr>
              <a:t>sports stadiums.</a:t>
            </a:r>
            <a:endParaRPr lang="en-US" sz="2800" dirty="0">
              <a:latin typeface="Bookman Old Style" pitchFamily="18" charset="0"/>
            </a:endParaRPr>
          </a:p>
          <a:p>
            <a:pPr eaLnBrk="1" hangingPunct="1">
              <a:defRPr/>
            </a:pPr>
            <a:endParaRPr lang="en-US" sz="2800" dirty="0" smtClean="0">
              <a:latin typeface="Bookman Old Style" pitchFamily="18" charset="0"/>
            </a:endParaRPr>
          </a:p>
          <a:p>
            <a:pPr eaLnBrk="1" hangingPunct="1">
              <a:defRPr/>
            </a:pPr>
            <a:endParaRPr lang="en-US" dirty="0">
              <a:latin typeface="Bookman Old Style" pitchFamily="18" charset="0"/>
            </a:endParaRP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Title 3"/>
          <p:cNvSpPr>
            <a:spLocks noGrp="1"/>
          </p:cNvSpPr>
          <p:nvPr>
            <p:ph type="title"/>
          </p:nvPr>
        </p:nvSpPr>
        <p:spPr>
          <a:xfrm>
            <a:off x="457200" y="274638"/>
            <a:ext cx="8229600" cy="1143000"/>
          </a:xfrm>
        </p:spPr>
        <p:txBody>
          <a:bodyPr/>
          <a:lstStyle/>
          <a:p>
            <a:pPr algn="l" eaLnBrk="1" hangingPunct="1"/>
            <a:r>
              <a:rPr lang="en-US" sz="3200" b="1" dirty="0" smtClean="0">
                <a:latin typeface="Bookman Old Style" pitchFamily="18" charset="0"/>
              </a:rPr>
              <a:t>Modeling the North American City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a:xfrm>
            <a:off x="381000" y="304801"/>
            <a:ext cx="7924800" cy="2057399"/>
          </a:xfrm>
        </p:spPr>
        <p:txBody>
          <a:bodyPr/>
          <a:lstStyle/>
          <a:p>
            <a:pPr marL="0" indent="0" eaLnBrk="1" hangingPunct="1">
              <a:buNone/>
            </a:pPr>
            <a:r>
              <a:rPr lang="en-US" sz="1800" b="1" dirty="0" smtClean="0">
                <a:latin typeface="Verdana"/>
                <a:cs typeface="Verdana"/>
              </a:rPr>
              <a:t>Figure 9.23</a:t>
            </a:r>
          </a:p>
          <a:p>
            <a:pPr marL="0" indent="0">
              <a:buNone/>
            </a:pPr>
            <a:r>
              <a:rPr lang="en-US" sz="1800" b="1" dirty="0">
                <a:latin typeface="Verdana"/>
                <a:cs typeface="Verdana"/>
              </a:rPr>
              <a:t>Tysons Corner, Virginia. </a:t>
            </a:r>
            <a:r>
              <a:rPr lang="en-US" sz="1800" dirty="0">
                <a:latin typeface="Verdana"/>
                <a:cs typeface="Verdana"/>
              </a:rPr>
              <a:t>In the suburbs of Washington, D.C., on Interstate 495 (the Beltway)</a:t>
            </a:r>
            <a:r>
              <a:rPr lang="en-US" sz="1800" dirty="0" smtClean="0">
                <a:latin typeface="Verdana"/>
                <a:cs typeface="Verdana"/>
              </a:rPr>
              <a:t>, Tysons </a:t>
            </a:r>
            <a:r>
              <a:rPr lang="en-US" sz="1800" dirty="0">
                <a:latin typeface="Verdana"/>
                <a:cs typeface="Verdana"/>
              </a:rPr>
              <a:t>Corner has developed as a major edge city, with </a:t>
            </a:r>
            <a:r>
              <a:rPr lang="en-US" sz="1800" dirty="0" smtClean="0">
                <a:latin typeface="Verdana"/>
                <a:cs typeface="Verdana"/>
              </a:rPr>
              <a:t>offices</a:t>
            </a:r>
            <a:r>
              <a:rPr lang="en-US" sz="1800" dirty="0">
                <a:latin typeface="Verdana"/>
                <a:cs typeface="Verdana"/>
              </a:rPr>
              <a:t>, retail, and commercial services. </a:t>
            </a:r>
            <a:r>
              <a:rPr lang="en-US" sz="1800" dirty="0" smtClean="0">
                <a:latin typeface="Verdana"/>
                <a:cs typeface="Verdana"/>
              </a:rPr>
              <a:t>     © Rob </a:t>
            </a:r>
            <a:r>
              <a:rPr lang="it-IT" sz="1800" dirty="0" err="1" smtClean="0">
                <a:latin typeface="Verdana"/>
                <a:cs typeface="Verdana"/>
              </a:rPr>
              <a:t>Crandall</a:t>
            </a:r>
            <a:r>
              <a:rPr lang="it-IT" sz="1800" dirty="0">
                <a:latin typeface="Verdana"/>
                <a:cs typeface="Verdana"/>
              </a:rPr>
              <a:t>/The Image Works.</a:t>
            </a:r>
            <a:endParaRPr lang="en-US" sz="1800" dirty="0" smtClean="0">
              <a:latin typeface="Verdana"/>
              <a:cs typeface="Verdana"/>
            </a:endParaRPr>
          </a:p>
        </p:txBody>
      </p:sp>
      <p:pic>
        <p:nvPicPr>
          <p:cNvPr id="2" name="Picture 1" descr="fou10e_fig_09_2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286000"/>
            <a:ext cx="5715000" cy="4053568"/>
          </a:xfrm>
          <a:prstGeom prst="rect">
            <a:avLst/>
          </a:prstGeom>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381000"/>
            <a:ext cx="8229600" cy="1143000"/>
          </a:xfrm>
        </p:spPr>
        <p:txBody>
          <a:bodyPr/>
          <a:lstStyle/>
          <a:p>
            <a:pPr algn="l" eaLnBrk="1" hangingPunct="1"/>
            <a:r>
              <a:rPr lang="en-US" sz="3200" b="1" dirty="0" smtClean="0">
                <a:latin typeface="Bookman Old Style" pitchFamily="18" charset="0"/>
              </a:rPr>
              <a:t>Modeling the Cities of the Global Periphery and </a:t>
            </a:r>
            <a:r>
              <a:rPr lang="en-US" sz="3200" b="1" dirty="0" err="1" smtClean="0">
                <a:latin typeface="Bookman Old Style" pitchFamily="18" charset="0"/>
              </a:rPr>
              <a:t>Semiperiphery</a:t>
            </a:r>
            <a:endParaRPr lang="en-US" sz="3200" b="1" dirty="0" smtClean="0">
              <a:latin typeface="Bookman Old Style" pitchFamily="18" charset="0"/>
            </a:endParaRPr>
          </a:p>
        </p:txBody>
      </p:sp>
      <p:sp>
        <p:nvSpPr>
          <p:cNvPr id="45058" name="Content Placeholder 2"/>
          <p:cNvSpPr>
            <a:spLocks noGrp="1"/>
          </p:cNvSpPr>
          <p:nvPr>
            <p:ph idx="1"/>
          </p:nvPr>
        </p:nvSpPr>
        <p:spPr>
          <a:xfrm>
            <a:off x="533400" y="1828800"/>
            <a:ext cx="4495800" cy="4191000"/>
          </a:xfrm>
        </p:spPr>
        <p:txBody>
          <a:bodyPr/>
          <a:lstStyle/>
          <a:p>
            <a:pPr marL="0" indent="0" eaLnBrk="1" hangingPunct="1">
              <a:buNone/>
            </a:pPr>
            <a:r>
              <a:rPr lang="en-US" sz="2800" dirty="0" smtClean="0">
                <a:latin typeface="Bookman Old Style" pitchFamily="18" charset="0"/>
              </a:rPr>
              <a:t>Primate cities in developing countries are called </a:t>
            </a:r>
            <a:r>
              <a:rPr lang="en-US" sz="2800" b="1" dirty="0" smtClean="0">
                <a:latin typeface="Bookman Old Style" pitchFamily="18" charset="0"/>
              </a:rPr>
              <a:t>megacities </a:t>
            </a:r>
            <a:r>
              <a:rPr lang="en-US" sz="2800" dirty="0" smtClean="0">
                <a:latin typeface="Bookman Old Style" pitchFamily="18" charset="0"/>
              </a:rPr>
              <a:t>when the city has a large population, a vast territorial extent, rapid in-migration, and a strained, inadequate infrastructure</a:t>
            </a:r>
            <a:r>
              <a:rPr lang="en-US" sz="2800" dirty="0" smtClean="0">
                <a:solidFill>
                  <a:srgbClr val="4BACC6"/>
                </a:solidFill>
                <a:latin typeface="Bookman Old Style" pitchFamily="18" charset="0"/>
              </a:rPr>
              <a:t>.</a:t>
            </a:r>
          </a:p>
        </p:txBody>
      </p:sp>
      <p:sp>
        <p:nvSpPr>
          <p:cNvPr id="7" name="Footer Placeholder 6"/>
          <p:cNvSpPr>
            <a:spLocks noGrp="1"/>
          </p:cNvSpPr>
          <p:nvPr>
            <p:ph type="ftr" sz="quarter" idx="11"/>
          </p:nvPr>
        </p:nvSpPr>
        <p:spPr/>
        <p:txBody>
          <a:bodyPr/>
          <a:lstStyle/>
          <a:p>
            <a:pPr>
              <a:defRPr/>
            </a:pPr>
            <a:r>
              <a:rPr lang="en-US" smtClean="0"/>
              <a:t>© 2012 John Wiley &amp; Sons, Inc. All rights reserved.</a:t>
            </a:r>
            <a:endParaRPr lang="en-US"/>
          </a:p>
        </p:txBody>
      </p:sp>
      <p:grpSp>
        <p:nvGrpSpPr>
          <p:cNvPr id="9" name="Group 8"/>
          <p:cNvGrpSpPr/>
          <p:nvPr/>
        </p:nvGrpSpPr>
        <p:grpSpPr>
          <a:xfrm>
            <a:off x="5105400" y="1905000"/>
            <a:ext cx="3657600" cy="4315599"/>
            <a:chOff x="5105400" y="1905000"/>
            <a:chExt cx="3657600" cy="4315599"/>
          </a:xfrm>
        </p:grpSpPr>
        <p:grpSp>
          <p:nvGrpSpPr>
            <p:cNvPr id="6" name="Group 5"/>
            <p:cNvGrpSpPr/>
            <p:nvPr/>
          </p:nvGrpSpPr>
          <p:grpSpPr>
            <a:xfrm>
              <a:off x="5105400" y="1905000"/>
              <a:ext cx="3657600" cy="4038600"/>
              <a:chOff x="5181600" y="1981200"/>
              <a:chExt cx="2895600" cy="3341687"/>
            </a:xfrm>
          </p:grpSpPr>
          <p:pic>
            <p:nvPicPr>
              <p:cNvPr id="45059" name="Picture 2" descr="http://www.conceptcaching.com/ccache_img/pg402.jpg">
                <a:hlinkClick r:id="rId3"/>
              </p:cNvPr>
              <p:cNvPicPr>
                <a:picLocks noChangeAspect="1" noChangeArrowheads="1"/>
              </p:cNvPicPr>
              <p:nvPr/>
            </p:nvPicPr>
            <p:blipFill>
              <a:blip r:embed="rId4" cstate="email"/>
              <a:srcRect/>
              <a:stretch>
                <a:fillRect/>
              </a:stretch>
            </p:blipFill>
            <p:spPr bwMode="auto">
              <a:xfrm>
                <a:off x="5181600" y="1981200"/>
                <a:ext cx="2895600" cy="3341687"/>
              </a:xfrm>
              <a:prstGeom prst="rect">
                <a:avLst/>
              </a:prstGeom>
              <a:noFill/>
              <a:ln w="9525">
                <a:noFill/>
                <a:miter lim="800000"/>
                <a:headEnd/>
                <a:tailEnd/>
              </a:ln>
            </p:spPr>
          </p:pic>
          <p:sp>
            <p:nvSpPr>
              <p:cNvPr id="45060" name="TextBox 3"/>
              <p:cNvSpPr txBox="1">
                <a:spLocks noChangeArrowheads="1"/>
              </p:cNvSpPr>
              <p:nvPr/>
            </p:nvSpPr>
            <p:spPr bwMode="auto">
              <a:xfrm>
                <a:off x="5181600" y="4648198"/>
                <a:ext cx="2743200" cy="646113"/>
              </a:xfrm>
              <a:prstGeom prst="rect">
                <a:avLst/>
              </a:prstGeom>
              <a:noFill/>
              <a:ln w="9525">
                <a:noFill/>
                <a:miter lim="800000"/>
                <a:headEnd/>
                <a:tailEnd/>
              </a:ln>
            </p:spPr>
            <p:txBody>
              <a:bodyPr>
                <a:spAutoFit/>
              </a:bodyPr>
              <a:lstStyle/>
              <a:p>
                <a:r>
                  <a:rPr lang="en-US" i="1" dirty="0">
                    <a:solidFill>
                      <a:schemeClr val="bg1"/>
                    </a:solidFill>
                  </a:rPr>
                  <a:t>Concept Caching:</a:t>
                </a:r>
              </a:p>
              <a:p>
                <a:r>
                  <a:rPr lang="en-US" i="1" dirty="0">
                    <a:solidFill>
                      <a:schemeClr val="bg1"/>
                    </a:solidFill>
                  </a:rPr>
                  <a:t>Mumbai, India</a:t>
                </a:r>
              </a:p>
            </p:txBody>
          </p:sp>
        </p:grpSp>
        <p:sp>
          <p:nvSpPr>
            <p:cNvPr id="8" name="TextBox 7"/>
            <p:cNvSpPr txBox="1"/>
            <p:nvPr/>
          </p:nvSpPr>
          <p:spPr>
            <a:xfrm>
              <a:off x="5486400" y="5943600"/>
              <a:ext cx="3276600" cy="276999"/>
            </a:xfrm>
            <a:prstGeom prst="rect">
              <a:avLst/>
            </a:prstGeom>
            <a:noFill/>
          </p:spPr>
          <p:txBody>
            <a:bodyPr wrap="square" rtlCol="0">
              <a:spAutoFit/>
            </a:bodyPr>
            <a:lstStyle/>
            <a:p>
              <a:pPr algn="r"/>
              <a:r>
                <a:rPr lang="en-US" sz="1200" dirty="0" smtClean="0"/>
                <a:t>© Harm de Blij</a:t>
              </a:r>
              <a:endParaRPr lang="en-US" sz="1200" dirty="0"/>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066800"/>
            <a:ext cx="7848600" cy="5181600"/>
          </a:xfrm>
        </p:spPr>
        <p:txBody>
          <a:bodyPr/>
          <a:lstStyle/>
          <a:p>
            <a:pPr eaLnBrk="1" hangingPunct="1">
              <a:defRPr/>
            </a:pPr>
            <a:r>
              <a:rPr lang="en-US" sz="2800" b="1" dirty="0" smtClean="0">
                <a:latin typeface="Bookman Old Style" pitchFamily="18" charset="0"/>
              </a:rPr>
              <a:t>Griffin-Ford model</a:t>
            </a:r>
          </a:p>
          <a:p>
            <a:pPr eaLnBrk="1" hangingPunct="1">
              <a:defRPr/>
            </a:pPr>
            <a:r>
              <a:rPr lang="en-US" sz="2800" dirty="0" smtClean="0">
                <a:latin typeface="Bookman Old Style" pitchFamily="18" charset="0"/>
              </a:rPr>
              <a:t>South American cities blend traditional elements of South American culture with globalization forces that are reshaping the urban scene, combining radial sectors and concentric zones.</a:t>
            </a:r>
          </a:p>
          <a:p>
            <a:pPr eaLnBrk="1" hangingPunct="1">
              <a:defRPr/>
            </a:pPr>
            <a:r>
              <a:rPr lang="en-US" sz="2800" dirty="0" smtClean="0">
                <a:latin typeface="Bookman Old Style" pitchFamily="18" charset="0"/>
              </a:rPr>
              <a:t>The thriving CBD anchors the model.</a:t>
            </a:r>
          </a:p>
          <a:p>
            <a:pPr eaLnBrk="1" hangingPunct="1">
              <a:defRPr/>
            </a:pPr>
            <a:r>
              <a:rPr lang="en-US" sz="2800" b="1" dirty="0">
                <a:latin typeface="Bookman Old Style" pitchFamily="18" charset="0"/>
              </a:rPr>
              <a:t>Shantytowns </a:t>
            </a:r>
            <a:r>
              <a:rPr lang="en-US" sz="2800" dirty="0">
                <a:latin typeface="Bookman Old Style" pitchFamily="18" charset="0"/>
              </a:rPr>
              <a:t>are </a:t>
            </a:r>
            <a:r>
              <a:rPr lang="en-US" sz="2800" dirty="0" smtClean="0">
                <a:latin typeface="Bookman Old Style" pitchFamily="18" charset="0"/>
              </a:rPr>
              <a:t>unplanned groups of </a:t>
            </a:r>
            <a:r>
              <a:rPr lang="en-US" sz="2800" dirty="0">
                <a:latin typeface="Bookman Old Style" pitchFamily="18" charset="0"/>
              </a:rPr>
              <a:t>crude dwellings and shelters made </a:t>
            </a:r>
            <a:r>
              <a:rPr lang="en-US" sz="2800" dirty="0" smtClean="0">
                <a:latin typeface="Bookman Old Style" pitchFamily="18" charset="0"/>
              </a:rPr>
              <a:t>of scrap wood</a:t>
            </a:r>
            <a:r>
              <a:rPr lang="en-US" sz="2800" dirty="0">
                <a:latin typeface="Bookman Old Style" pitchFamily="18" charset="0"/>
              </a:rPr>
              <a:t>, iron, and pieces of </a:t>
            </a:r>
            <a:r>
              <a:rPr lang="en-US" sz="2800" dirty="0" smtClean="0">
                <a:latin typeface="Bookman Old Style" pitchFamily="18" charset="0"/>
              </a:rPr>
              <a:t>cardboard </a:t>
            </a:r>
            <a:r>
              <a:rPr lang="en-US" sz="2800" dirty="0">
                <a:latin typeface="Bookman Old Style" pitchFamily="18" charset="0"/>
              </a:rPr>
              <a:t>that develop </a:t>
            </a:r>
            <a:r>
              <a:rPr lang="en-US" sz="2800" dirty="0" smtClean="0">
                <a:latin typeface="Bookman Old Style" pitchFamily="18" charset="0"/>
              </a:rPr>
              <a:t>around cities.</a:t>
            </a:r>
          </a:p>
        </p:txBody>
      </p:sp>
      <p:sp>
        <p:nvSpPr>
          <p:cNvPr id="46082" name="TextBox 1"/>
          <p:cNvSpPr txBox="1">
            <a:spLocks noChangeArrowheads="1"/>
          </p:cNvSpPr>
          <p:nvPr/>
        </p:nvSpPr>
        <p:spPr bwMode="auto">
          <a:xfrm>
            <a:off x="685800" y="381000"/>
            <a:ext cx="6629400" cy="584776"/>
          </a:xfrm>
          <a:prstGeom prst="rect">
            <a:avLst/>
          </a:prstGeom>
          <a:noFill/>
          <a:ln w="9525">
            <a:noFill/>
            <a:miter lim="800000"/>
            <a:headEnd/>
            <a:tailEnd/>
          </a:ln>
        </p:spPr>
        <p:txBody>
          <a:bodyPr>
            <a:spAutoFit/>
          </a:bodyPr>
          <a:lstStyle/>
          <a:p>
            <a:r>
              <a:rPr lang="en-US" sz="3200" b="1" dirty="0">
                <a:latin typeface="Bookman Old Style" pitchFamily="18" charset="0"/>
              </a:rPr>
              <a:t>The South American City</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u10e_fig_09_2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304800"/>
            <a:ext cx="6118636" cy="6210300"/>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Tree>
    <p:extLst>
      <p:ext uri="{BB962C8B-B14F-4D97-AF65-F5344CB8AC3E}">
        <p14:creationId xmlns:p14="http://schemas.microsoft.com/office/powerpoint/2010/main" val="40310624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76200"/>
            <a:ext cx="8153400" cy="944562"/>
          </a:xfrm>
        </p:spPr>
        <p:txBody>
          <a:bodyPr/>
          <a:lstStyle/>
          <a:p>
            <a:pPr eaLnBrk="1" hangingPunct="1"/>
            <a:r>
              <a:rPr lang="en-US" sz="3600" dirty="0" smtClean="0">
                <a:latin typeface="Bookman Old Style"/>
                <a:cs typeface="Bookman Old Style"/>
              </a:rPr>
              <a:t>Field Note</a:t>
            </a:r>
          </a:p>
        </p:txBody>
      </p:sp>
      <p:sp>
        <p:nvSpPr>
          <p:cNvPr id="49154" name="Content Placeholder 2"/>
          <p:cNvSpPr>
            <a:spLocks noGrp="1"/>
          </p:cNvSpPr>
          <p:nvPr>
            <p:ph idx="1"/>
          </p:nvPr>
        </p:nvSpPr>
        <p:spPr>
          <a:xfrm>
            <a:off x="527050" y="1143000"/>
            <a:ext cx="8159750" cy="1714500"/>
          </a:xfrm>
        </p:spPr>
        <p:txBody>
          <a:bodyPr/>
          <a:lstStyle/>
          <a:p>
            <a:pPr marL="0" indent="0" eaLnBrk="1" hangingPunct="1">
              <a:buFont typeface="Arial" charset="0"/>
              <a:buNone/>
            </a:pPr>
            <a:r>
              <a:rPr lang="en-US" sz="1800" dirty="0" smtClean="0">
                <a:latin typeface="Bookman Old Style" pitchFamily="18" charset="0"/>
              </a:rPr>
              <a:t>“February 1, 2003. A long-held hope came true today: thanks to a Brazilian intermediary I was allowed to enter and spend a day in two of Rio de Janeiro’s </a:t>
            </a:r>
            <a:r>
              <a:rPr lang="en-US" sz="1800" dirty="0" err="1" smtClean="0">
                <a:latin typeface="Bookman Old Style" pitchFamily="18" charset="0"/>
              </a:rPr>
              <a:t>hillslope</a:t>
            </a:r>
            <a:r>
              <a:rPr lang="en-US" sz="1800" dirty="0" smtClean="0">
                <a:latin typeface="Bookman Old Style" pitchFamily="18" charset="0"/>
              </a:rPr>
              <a:t> </a:t>
            </a:r>
            <a:r>
              <a:rPr lang="en-US" sz="1800" i="1" dirty="0" smtClean="0">
                <a:latin typeface="Bookman Old Style" pitchFamily="18" charset="0"/>
              </a:rPr>
              <a:t>favelas</a:t>
            </a:r>
            <a:r>
              <a:rPr lang="en-US" sz="1800" dirty="0" smtClean="0">
                <a:latin typeface="Bookman Old Style" pitchFamily="18" charset="0"/>
              </a:rPr>
              <a:t>, an eight-hour walk through one into the other. Here live millions of the city’s poor, in areas often ruled by drug lords and their gangs, with minimal or no public services, amid squalor and stench, in discomfort and danger.</a:t>
            </a:r>
          </a:p>
        </p:txBody>
      </p:sp>
      <p:cxnSp>
        <p:nvCxnSpPr>
          <p:cNvPr id="5" name="Straight Connector 4"/>
          <p:cNvCxnSpPr/>
          <p:nvPr/>
        </p:nvCxnSpPr>
        <p:spPr>
          <a:xfrm>
            <a:off x="762000" y="990600"/>
            <a:ext cx="7543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09_2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2971801"/>
            <a:ext cx="4810221" cy="3429000"/>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381000"/>
            <a:ext cx="5638800" cy="731838"/>
          </a:xfrm>
        </p:spPr>
        <p:txBody>
          <a:bodyPr/>
          <a:lstStyle/>
          <a:p>
            <a:pPr algn="l" eaLnBrk="1" hangingPunct="1"/>
            <a:r>
              <a:rPr lang="en-US" sz="3200" b="1" dirty="0" smtClean="0">
                <a:latin typeface="Bookman Old Style" pitchFamily="18" charset="0"/>
              </a:rPr>
              <a:t>The African City</a:t>
            </a:r>
          </a:p>
        </p:txBody>
      </p:sp>
      <p:sp>
        <p:nvSpPr>
          <p:cNvPr id="51202" name="Content Placeholder 2"/>
          <p:cNvSpPr>
            <a:spLocks noGrp="1"/>
          </p:cNvSpPr>
          <p:nvPr>
            <p:ph idx="1"/>
          </p:nvPr>
        </p:nvSpPr>
        <p:spPr>
          <a:xfrm>
            <a:off x="457200" y="1371600"/>
            <a:ext cx="8229600" cy="4800600"/>
          </a:xfrm>
        </p:spPr>
        <p:txBody>
          <a:bodyPr/>
          <a:lstStyle/>
          <a:p>
            <a:pPr eaLnBrk="1" hangingPunct="1"/>
            <a:r>
              <a:rPr lang="en-US" sz="2400" dirty="0" smtClean="0">
                <a:latin typeface="Bookman Old Style" pitchFamily="18" charset="0"/>
              </a:rPr>
              <a:t>The imprint of European colonialism can still be seen in many African cities.</a:t>
            </a:r>
          </a:p>
          <a:p>
            <a:pPr eaLnBrk="1" hangingPunct="1"/>
            <a:r>
              <a:rPr lang="en-US" sz="2400" dirty="0" smtClean="0">
                <a:latin typeface="Bookman Old Style" pitchFamily="18" charset="0"/>
              </a:rPr>
              <a:t>During colonialism, Europeans laid out prominent urban centers.</a:t>
            </a:r>
          </a:p>
          <a:p>
            <a:pPr eaLnBrk="1" hangingPunct="1"/>
            <a:r>
              <a:rPr lang="en-US" sz="2400" dirty="0" smtClean="0">
                <a:latin typeface="Bookman Old Style" pitchFamily="18" charset="0"/>
              </a:rPr>
              <a:t>The centers of South Africa’s major cities (Johannesburg, Cape Town, and Durban) remain essentially Western.</a:t>
            </a:r>
          </a:p>
          <a:p>
            <a:pPr eaLnBrk="1" hangingPunct="1"/>
            <a:r>
              <a:rPr lang="en-US" sz="2400" dirty="0" smtClean="0">
                <a:latin typeface="Bookman Old Style" pitchFamily="18" charset="0"/>
              </a:rPr>
              <a:t>Studies of African cities indicate that the central city often consists of not one but three CBDs: a remnant of the colonial CBD, an informal and sometimes periodic market zone, and a transitional business center where commerce is conducted.</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274638"/>
            <a:ext cx="8077200" cy="868362"/>
          </a:xfrm>
        </p:spPr>
        <p:txBody>
          <a:bodyPr/>
          <a:lstStyle/>
          <a:p>
            <a:pPr algn="l" eaLnBrk="1" hangingPunct="1"/>
            <a:r>
              <a:rPr lang="en-US" sz="3200" b="1" dirty="0" smtClean="0">
                <a:latin typeface="Bookman Old Style" pitchFamily="18" charset="0"/>
              </a:rPr>
              <a:t>The Southeast Asian City</a:t>
            </a:r>
          </a:p>
        </p:txBody>
      </p:sp>
      <p:sp>
        <p:nvSpPr>
          <p:cNvPr id="3" name="Content Placeholder 2"/>
          <p:cNvSpPr>
            <a:spLocks noGrp="1"/>
          </p:cNvSpPr>
          <p:nvPr>
            <p:ph idx="1"/>
          </p:nvPr>
        </p:nvSpPr>
        <p:spPr>
          <a:xfrm>
            <a:off x="457200" y="1600200"/>
            <a:ext cx="3429000" cy="3962400"/>
          </a:xfrm>
        </p:spPr>
        <p:txBody>
          <a:bodyPr/>
          <a:lstStyle/>
          <a:p>
            <a:pPr marL="0" indent="0">
              <a:buNone/>
            </a:pPr>
            <a:r>
              <a:rPr lang="en-US" sz="1800" b="1" dirty="0" smtClean="0">
                <a:latin typeface="Verdana"/>
                <a:cs typeface="Verdana"/>
              </a:rPr>
              <a:t>Figure 9.27</a:t>
            </a:r>
          </a:p>
          <a:p>
            <a:pPr marL="0" indent="0">
              <a:buNone/>
            </a:pPr>
            <a:r>
              <a:rPr lang="en-US" sz="1800" b="1" dirty="0" smtClean="0">
                <a:latin typeface="Verdana"/>
                <a:cs typeface="Verdana"/>
              </a:rPr>
              <a:t>Model </a:t>
            </a:r>
            <a:r>
              <a:rPr lang="en-US" sz="1800" b="1" dirty="0">
                <a:latin typeface="Verdana"/>
                <a:cs typeface="Verdana"/>
              </a:rPr>
              <a:t>of the Large Southeast Asian City. </a:t>
            </a:r>
            <a:r>
              <a:rPr lang="en-US" sz="1800" dirty="0">
                <a:latin typeface="Verdana"/>
                <a:cs typeface="Verdana"/>
              </a:rPr>
              <a:t>A model of </a:t>
            </a:r>
            <a:r>
              <a:rPr lang="en-US" sz="1800" dirty="0" smtClean="0">
                <a:latin typeface="Verdana"/>
                <a:cs typeface="Verdana"/>
              </a:rPr>
              <a:t>land use </a:t>
            </a:r>
            <a:r>
              <a:rPr lang="en-US" sz="1800" dirty="0">
                <a:latin typeface="Verdana"/>
                <a:cs typeface="Verdana"/>
              </a:rPr>
              <a:t>in the medium-sized Southeast Asian city includes </a:t>
            </a:r>
            <a:r>
              <a:rPr lang="en-US" sz="1800" dirty="0" smtClean="0">
                <a:latin typeface="Verdana"/>
                <a:cs typeface="Verdana"/>
              </a:rPr>
              <a:t>sectors and </a:t>
            </a:r>
            <a:r>
              <a:rPr lang="en-US" sz="1800" dirty="0">
                <a:latin typeface="Verdana"/>
                <a:cs typeface="Verdana"/>
              </a:rPr>
              <a:t>zones within each sector. </a:t>
            </a:r>
            <a:r>
              <a:rPr lang="en-US" sz="1800" i="1" dirty="0">
                <a:latin typeface="Verdana"/>
                <a:cs typeface="Verdana"/>
              </a:rPr>
              <a:t>Adapted with permission from: </a:t>
            </a:r>
            <a:r>
              <a:rPr lang="en-US" sz="1800" dirty="0">
                <a:latin typeface="Verdana"/>
                <a:cs typeface="Verdana"/>
              </a:rPr>
              <a:t>T. G</a:t>
            </a:r>
            <a:r>
              <a:rPr lang="en-US" sz="1800" dirty="0" smtClean="0">
                <a:latin typeface="Verdana"/>
                <a:cs typeface="Verdana"/>
              </a:rPr>
              <a:t>. McGee</a:t>
            </a:r>
            <a:r>
              <a:rPr lang="en-US" sz="1800" dirty="0">
                <a:latin typeface="Verdana"/>
                <a:cs typeface="Verdana"/>
              </a:rPr>
              <a:t>, </a:t>
            </a:r>
            <a:r>
              <a:rPr lang="en-US" sz="1800" i="1" dirty="0">
                <a:latin typeface="Verdana"/>
                <a:cs typeface="Verdana"/>
              </a:rPr>
              <a:t>The Southeast Asian City</a:t>
            </a:r>
            <a:r>
              <a:rPr lang="en-US" sz="1800" dirty="0">
                <a:latin typeface="Verdana"/>
                <a:cs typeface="Verdana"/>
              </a:rPr>
              <a:t>, London: Bell, 1967, p. 128.</a:t>
            </a:r>
            <a:endParaRPr lang="en-US" sz="1800" b="1" dirty="0">
              <a:latin typeface="Verdana"/>
              <a:cs typeface="Verdana"/>
            </a:endParaRPr>
          </a:p>
          <a:p>
            <a:pPr eaLnBrk="1" hangingPunct="1">
              <a:defRPr/>
            </a:pPr>
            <a:endParaRPr lang="en-US" b="1" dirty="0" smtClean="0">
              <a:latin typeface="Bookman Old Style" pitchFamily="18" charset="0"/>
            </a:endParaRPr>
          </a:p>
          <a:p>
            <a:pPr marL="0" indent="0" eaLnBrk="1" hangingPunct="1">
              <a:buFont typeface="Arial" charset="0"/>
              <a:buNone/>
              <a:defRPr/>
            </a:pPr>
            <a:endParaRPr lang="en-US" dirty="0">
              <a:latin typeface="Bookman Old Style" pitchFamily="18" charset="0"/>
            </a:endParaRPr>
          </a:p>
        </p:txBody>
      </p:sp>
      <p:pic>
        <p:nvPicPr>
          <p:cNvPr id="4" name="Picture 3" descr="fou10e_fig_09_2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4760" y="1132711"/>
            <a:ext cx="4077239" cy="5344289"/>
          </a:xfrm>
          <a:prstGeom prst="rect">
            <a:avLst/>
          </a:prstGeom>
        </p:spPr>
      </p:pic>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6248400"/>
          </a:xfrm>
        </p:spPr>
        <p:txBody>
          <a:bodyPr/>
          <a:lstStyle/>
          <a:p>
            <a:pPr eaLnBrk="1" hangingPunct="1">
              <a:defRPr/>
            </a:pPr>
            <a:r>
              <a:rPr lang="en-US" sz="2800" dirty="0" smtClean="0">
                <a:latin typeface="Bookman Old Style" pitchFamily="18" charset="0"/>
              </a:rPr>
              <a:t>A </a:t>
            </a:r>
            <a:r>
              <a:rPr lang="en-US" sz="2800" b="1" dirty="0" smtClean="0">
                <a:latin typeface="Bookman Old Style" pitchFamily="18" charset="0"/>
              </a:rPr>
              <a:t>city</a:t>
            </a:r>
            <a:r>
              <a:rPr lang="en-US" sz="2800" dirty="0" smtClean="0">
                <a:latin typeface="Bookman Old Style" pitchFamily="18" charset="0"/>
              </a:rPr>
              <a:t> is an </a:t>
            </a:r>
            <a:r>
              <a:rPr lang="en-US" sz="2800" dirty="0">
                <a:latin typeface="Bookman Old Style" pitchFamily="18" charset="0"/>
              </a:rPr>
              <a:t>agglomeration of people and </a:t>
            </a:r>
            <a:r>
              <a:rPr lang="en-US" sz="2800" dirty="0" smtClean="0">
                <a:latin typeface="Bookman Old Style" pitchFamily="18" charset="0"/>
              </a:rPr>
              <a:t>buildings clustered </a:t>
            </a:r>
            <a:r>
              <a:rPr lang="en-US" sz="2800" dirty="0">
                <a:latin typeface="Bookman Old Style" pitchFamily="18" charset="0"/>
              </a:rPr>
              <a:t>together to serve as a center of </a:t>
            </a:r>
            <a:r>
              <a:rPr lang="en-US" sz="2800" dirty="0" smtClean="0">
                <a:latin typeface="Bookman Old Style" pitchFamily="18" charset="0"/>
              </a:rPr>
              <a:t>politics, culture</a:t>
            </a:r>
            <a:r>
              <a:rPr lang="en-US" sz="2800" dirty="0">
                <a:latin typeface="Bookman Old Style" pitchFamily="18" charset="0"/>
              </a:rPr>
              <a:t>, and </a:t>
            </a:r>
            <a:r>
              <a:rPr lang="en-US" sz="2800" dirty="0" smtClean="0">
                <a:latin typeface="Bookman Old Style" pitchFamily="18" charset="0"/>
              </a:rPr>
              <a:t>economics.</a:t>
            </a:r>
          </a:p>
          <a:p>
            <a:pPr marL="0" indent="0" eaLnBrk="1" hangingPunct="1">
              <a:buFont typeface="Arial" charset="0"/>
              <a:buNone/>
              <a:defRPr/>
            </a:pPr>
            <a:endParaRPr lang="en-US" dirty="0" smtClean="0">
              <a:latin typeface="Bookman Old Style" pitchFamily="18" charset="0"/>
            </a:endParaRPr>
          </a:p>
        </p:txBody>
      </p:sp>
      <p:sp>
        <p:nvSpPr>
          <p:cNvPr id="23555" name="TextBox 1"/>
          <p:cNvSpPr txBox="1">
            <a:spLocks noChangeArrowheads="1"/>
          </p:cNvSpPr>
          <p:nvPr/>
        </p:nvSpPr>
        <p:spPr bwMode="auto">
          <a:xfrm>
            <a:off x="5257800" y="1981200"/>
            <a:ext cx="2247900" cy="923925"/>
          </a:xfrm>
          <a:prstGeom prst="rect">
            <a:avLst/>
          </a:prstGeom>
          <a:noFill/>
          <a:ln w="9525">
            <a:noFill/>
            <a:miter lim="800000"/>
            <a:headEnd/>
            <a:tailEnd/>
          </a:ln>
        </p:spPr>
        <p:txBody>
          <a:bodyPr>
            <a:spAutoFit/>
          </a:bodyPr>
          <a:lstStyle/>
          <a:p>
            <a:r>
              <a:rPr lang="en-US" i="1" dirty="0">
                <a:solidFill>
                  <a:schemeClr val="bg1"/>
                </a:solidFill>
              </a:rPr>
              <a:t>Concept caching:</a:t>
            </a:r>
          </a:p>
          <a:p>
            <a:r>
              <a:rPr lang="en-US" i="1" dirty="0">
                <a:solidFill>
                  <a:schemeClr val="bg1"/>
                </a:solidFill>
              </a:rPr>
              <a:t>Kansas City, MO</a:t>
            </a:r>
          </a:p>
          <a:p>
            <a:endParaRPr lang="en-US" dirty="0">
              <a:solidFill>
                <a:schemeClr val="bg1"/>
              </a:solidFill>
            </a:endParaRP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grpSp>
        <p:nvGrpSpPr>
          <p:cNvPr id="7" name="Group 6"/>
          <p:cNvGrpSpPr/>
          <p:nvPr/>
        </p:nvGrpSpPr>
        <p:grpSpPr>
          <a:xfrm>
            <a:off x="1752600" y="2057400"/>
            <a:ext cx="6196746" cy="4315598"/>
            <a:chOff x="1752600" y="2057400"/>
            <a:chExt cx="6196746" cy="4315598"/>
          </a:xfrm>
        </p:grpSpPr>
        <p:pic>
          <p:nvPicPr>
            <p:cNvPr id="23554" name="Picture 2">
              <a:hlinkClick r:id="rId3"/>
            </p:cNvPr>
            <p:cNvPicPr>
              <a:picLocks noChangeAspect="1" noChangeArrowheads="1"/>
            </p:cNvPicPr>
            <p:nvPr/>
          </p:nvPicPr>
          <p:blipFill>
            <a:blip r:embed="rId4" cstate="email"/>
            <a:srcRect/>
            <a:stretch>
              <a:fillRect/>
            </a:stretch>
          </p:blipFill>
          <p:spPr bwMode="auto">
            <a:xfrm>
              <a:off x="1752600" y="2057400"/>
              <a:ext cx="6196746" cy="4114800"/>
            </a:xfrm>
            <a:prstGeom prst="rect">
              <a:avLst/>
            </a:prstGeom>
            <a:noFill/>
            <a:ln w="9525">
              <a:noFill/>
              <a:miter lim="800000"/>
              <a:headEnd/>
              <a:tailEnd/>
            </a:ln>
          </p:spPr>
        </p:pic>
        <p:sp>
          <p:nvSpPr>
            <p:cNvPr id="6" name="TextBox 5"/>
            <p:cNvSpPr txBox="1"/>
            <p:nvPr/>
          </p:nvSpPr>
          <p:spPr>
            <a:xfrm>
              <a:off x="4648200" y="6095999"/>
              <a:ext cx="3048000" cy="276999"/>
            </a:xfrm>
            <a:prstGeom prst="rect">
              <a:avLst/>
            </a:prstGeom>
            <a:noFill/>
          </p:spPr>
          <p:txBody>
            <a:bodyPr wrap="square" rtlCol="0">
              <a:spAutoFit/>
            </a:bodyPr>
            <a:lstStyle/>
            <a:p>
              <a:pPr algn="r"/>
              <a:r>
                <a:rPr lang="en-US" sz="1200" dirty="0" smtClean="0"/>
                <a:t>© Barbara Weightman</a:t>
              </a:r>
              <a:endParaRPr lang="en-US" sz="1200" dirty="0"/>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2"/>
          <p:cNvSpPr>
            <a:spLocks noGrp="1"/>
          </p:cNvSpPr>
          <p:nvPr>
            <p:ph idx="1"/>
          </p:nvPr>
        </p:nvSpPr>
        <p:spPr>
          <a:xfrm>
            <a:off x="457200" y="1600200"/>
            <a:ext cx="8229600" cy="4525963"/>
          </a:xfrm>
        </p:spPr>
        <p:txBody>
          <a:bodyPr/>
          <a:lstStyle/>
          <a:p>
            <a:pPr marL="0" indent="0" algn="ctr" eaLnBrk="1" hangingPunct="1">
              <a:buFont typeface="Arial" charset="0"/>
              <a:buNone/>
            </a:pPr>
            <a:endParaRPr lang="en-US" sz="3600" dirty="0">
              <a:latin typeface="Bookman Old Style" pitchFamily="18" charset="0"/>
            </a:endParaRPr>
          </a:p>
          <a:p>
            <a:pPr marL="0" indent="0" algn="ctr" eaLnBrk="1" hangingPunct="1">
              <a:buFont typeface="Arial" charset="0"/>
              <a:buNone/>
            </a:pPr>
            <a:endParaRPr lang="en-US" sz="3600" dirty="0" smtClean="0">
              <a:latin typeface="Bookman Old Style" pitchFamily="18" charset="0"/>
            </a:endParaRPr>
          </a:p>
          <a:p>
            <a:pPr marL="0" indent="0" algn="ctr" eaLnBrk="1" hangingPunct="1">
              <a:buFont typeface="Arial" charset="0"/>
              <a:buNone/>
            </a:pPr>
            <a:r>
              <a:rPr lang="en-US" sz="4000" dirty="0" smtClean="0">
                <a:latin typeface="Bookman Old Style" pitchFamily="18" charset="0"/>
              </a:rPr>
              <a:t>How do people share cities?</a:t>
            </a:r>
          </a:p>
        </p:txBody>
      </p:sp>
      <p:sp>
        <p:nvSpPr>
          <p:cNvPr id="14338" name="TextBox 1"/>
          <p:cNvSpPr txBox="1">
            <a:spLocks noChangeArrowheads="1"/>
          </p:cNvSpPr>
          <p:nvPr/>
        </p:nvSpPr>
        <p:spPr bwMode="auto">
          <a:xfrm>
            <a:off x="2209800" y="381000"/>
            <a:ext cx="4724400" cy="769441"/>
          </a:xfrm>
          <a:prstGeom prst="rect">
            <a:avLst/>
          </a:prstGeom>
          <a:noFill/>
          <a:ln w="9525">
            <a:noFill/>
            <a:miter lim="800000"/>
            <a:headEnd/>
            <a:tailEnd/>
          </a:ln>
        </p:spPr>
        <p:txBody>
          <a:bodyPr>
            <a:spAutoFit/>
          </a:bodyPr>
          <a:lstStyle/>
          <a:p>
            <a:pPr algn="ctr"/>
            <a:r>
              <a:rPr lang="en-US" sz="4400" dirty="0">
                <a:latin typeface="Bookman Old Style" pitchFamily="18" charset="0"/>
              </a:rPr>
              <a:t>Key Question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1"/>
            <a:ext cx="8229600" cy="1295399"/>
          </a:xfrm>
        </p:spPr>
        <p:txBody>
          <a:bodyPr/>
          <a:lstStyle/>
          <a:p>
            <a:pPr marL="0" indent="0" eaLnBrk="1" hangingPunct="1">
              <a:buNone/>
              <a:defRPr/>
            </a:pPr>
            <a:r>
              <a:rPr lang="en-US" sz="2400" b="1" dirty="0" smtClean="0">
                <a:latin typeface="Bookman Old Style" pitchFamily="18" charset="0"/>
              </a:rPr>
              <a:t>Zoning laws:</a:t>
            </a:r>
            <a:r>
              <a:rPr lang="en-US" sz="2400" dirty="0" smtClean="0">
                <a:latin typeface="Bookman Old Style" pitchFamily="18" charset="0"/>
              </a:rPr>
              <a:t> Cities define </a:t>
            </a:r>
            <a:r>
              <a:rPr lang="en-US" sz="2400" dirty="0">
                <a:latin typeface="Bookman Old Style" pitchFamily="18" charset="0"/>
              </a:rPr>
              <a:t>areas of the </a:t>
            </a:r>
            <a:r>
              <a:rPr lang="en-US" sz="2400" dirty="0" smtClean="0">
                <a:latin typeface="Bookman Old Style" pitchFamily="18" charset="0"/>
              </a:rPr>
              <a:t>city and </a:t>
            </a:r>
            <a:r>
              <a:rPr lang="en-US" sz="2400" dirty="0">
                <a:latin typeface="Bookman Old Style" pitchFamily="18" charset="0"/>
              </a:rPr>
              <a:t>designate the kinds of development allowed in </a:t>
            </a:r>
            <a:r>
              <a:rPr lang="en-US" sz="2400" dirty="0" smtClean="0">
                <a:latin typeface="Bookman Old Style" pitchFamily="18" charset="0"/>
              </a:rPr>
              <a:t>each zone.</a:t>
            </a:r>
          </a:p>
          <a:p>
            <a:pPr marL="0" indent="0" eaLnBrk="1" hangingPunct="1">
              <a:buFont typeface="Arial" charset="0"/>
              <a:buNone/>
              <a:defRPr/>
            </a:pPr>
            <a:endParaRPr lang="en-US" sz="2800" dirty="0" smtClean="0">
              <a:latin typeface="Bookman Old Style" pitchFamily="18" charset="0"/>
            </a:endParaRPr>
          </a:p>
          <a:p>
            <a:pPr eaLnBrk="1" hangingPunct="1">
              <a:defRPr/>
            </a:pPr>
            <a:endParaRPr lang="en-US" sz="2800" dirty="0">
              <a:latin typeface="Bookman Old Style" pitchFamily="18" charset="0"/>
            </a:endParaRPr>
          </a:p>
        </p:txBody>
      </p:sp>
      <p:sp>
        <p:nvSpPr>
          <p:cNvPr id="15363" name="TextBox 1"/>
          <p:cNvSpPr txBox="1">
            <a:spLocks noChangeArrowheads="1"/>
          </p:cNvSpPr>
          <p:nvPr/>
        </p:nvSpPr>
        <p:spPr bwMode="auto">
          <a:xfrm>
            <a:off x="304800" y="5280062"/>
            <a:ext cx="3733800" cy="1169551"/>
          </a:xfrm>
          <a:prstGeom prst="rect">
            <a:avLst/>
          </a:prstGeom>
          <a:noFill/>
          <a:ln w="9525">
            <a:noFill/>
            <a:miter lim="800000"/>
            <a:headEnd/>
            <a:tailEnd/>
          </a:ln>
        </p:spPr>
        <p:txBody>
          <a:bodyPr wrap="square">
            <a:spAutoFit/>
          </a:bodyPr>
          <a:lstStyle/>
          <a:p>
            <a:pPr algn="l"/>
            <a:r>
              <a:rPr lang="en-US" sz="1400" b="1" dirty="0"/>
              <a:t>Figure 9.28</a:t>
            </a:r>
          </a:p>
          <a:p>
            <a:pPr algn="l"/>
            <a:r>
              <a:rPr lang="en-US" sz="1400" b="1" dirty="0" err="1"/>
              <a:t>Lomé</a:t>
            </a:r>
            <a:r>
              <a:rPr lang="en-US" sz="1400" b="1" dirty="0"/>
              <a:t>, Togo. </a:t>
            </a:r>
            <a:r>
              <a:rPr lang="en-US" sz="1400" dirty="0"/>
              <a:t>The city’s landscape reflects a </a:t>
            </a:r>
            <a:r>
              <a:rPr lang="en-US" sz="1400" dirty="0" smtClean="0"/>
              <a:t>clear dichotomy </a:t>
            </a:r>
            <a:r>
              <a:rPr lang="en-US" sz="1400" dirty="0"/>
              <a:t>between the “haves” and “have-nots.”</a:t>
            </a:r>
          </a:p>
          <a:p>
            <a:pPr algn="l"/>
            <a:r>
              <a:rPr lang="en-US" sz="1400" dirty="0"/>
              <a:t>© Alexander B. Murphy.</a:t>
            </a:r>
          </a:p>
        </p:txBody>
      </p:sp>
      <p:sp>
        <p:nvSpPr>
          <p:cNvPr id="15365" name="TextBox 3"/>
          <p:cNvSpPr txBox="1">
            <a:spLocks noChangeArrowheads="1"/>
          </p:cNvSpPr>
          <p:nvPr/>
        </p:nvSpPr>
        <p:spPr bwMode="auto">
          <a:xfrm>
            <a:off x="4648200" y="5280062"/>
            <a:ext cx="3886200" cy="1169551"/>
          </a:xfrm>
          <a:prstGeom prst="rect">
            <a:avLst/>
          </a:prstGeom>
          <a:noFill/>
          <a:ln w="9525">
            <a:noFill/>
            <a:miter lim="800000"/>
            <a:headEnd/>
            <a:tailEnd/>
          </a:ln>
        </p:spPr>
        <p:txBody>
          <a:bodyPr wrap="square">
            <a:spAutoFit/>
          </a:bodyPr>
          <a:lstStyle/>
          <a:p>
            <a:pPr algn="l"/>
            <a:r>
              <a:rPr lang="en-US" sz="1400" b="1" dirty="0"/>
              <a:t>Figure 9.29</a:t>
            </a:r>
          </a:p>
          <a:p>
            <a:pPr algn="l"/>
            <a:r>
              <a:rPr lang="en-US" sz="1400" b="1" dirty="0"/>
              <a:t>Tokyo, Japan. </a:t>
            </a:r>
            <a:r>
              <a:rPr lang="en-US" sz="1400" dirty="0"/>
              <a:t>The city’s landscape reflects the presence of a large middle class in a densely populated</a:t>
            </a:r>
          </a:p>
          <a:p>
            <a:pPr algn="l"/>
            <a:r>
              <a:rPr lang="en-US" sz="1400" dirty="0"/>
              <a:t>city. © </a:t>
            </a:r>
            <a:r>
              <a:rPr lang="en-US" sz="1400" dirty="0" err="1"/>
              <a:t>iStockphoto</a:t>
            </a:r>
            <a:r>
              <a:rPr lang="en-US" sz="1400" dirty="0"/>
              <a:t>.</a:t>
            </a:r>
          </a:p>
        </p:txBody>
      </p:sp>
      <p:pic>
        <p:nvPicPr>
          <p:cNvPr id="2" name="Picture 1" descr="fou10e_fig_09_2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9" y="2465830"/>
            <a:ext cx="3887673" cy="2738032"/>
          </a:xfrm>
          <a:prstGeom prst="rect">
            <a:avLst/>
          </a:prstGeom>
        </p:spPr>
      </p:pic>
      <p:pic>
        <p:nvPicPr>
          <p:cNvPr id="4" name="Picture 3" descr="fou10e_fig_09_29.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7593" y="2438400"/>
            <a:ext cx="3906807" cy="2765462"/>
          </a:xfrm>
          <a:prstGeom prst="rect">
            <a:avLst/>
          </a:prstGeom>
        </p:spPr>
      </p:pic>
      <p:sp>
        <p:nvSpPr>
          <p:cNvPr id="7" name="Footer Placeholder 6"/>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274638"/>
            <a:ext cx="8153400" cy="868362"/>
          </a:xfrm>
        </p:spPr>
        <p:txBody>
          <a:bodyPr/>
          <a:lstStyle/>
          <a:p>
            <a:pPr eaLnBrk="1" hangingPunct="1"/>
            <a:r>
              <a:rPr lang="en-US" sz="3600" dirty="0" smtClean="0">
                <a:latin typeface="Bookman Old Style" pitchFamily="18" charset="0"/>
              </a:rPr>
              <a:t>Field Note</a:t>
            </a:r>
          </a:p>
        </p:txBody>
      </p:sp>
      <p:sp>
        <p:nvSpPr>
          <p:cNvPr id="16386" name="Content Placeholder 2"/>
          <p:cNvSpPr>
            <a:spLocks noGrp="1"/>
          </p:cNvSpPr>
          <p:nvPr>
            <p:ph idx="1"/>
          </p:nvPr>
        </p:nvSpPr>
        <p:spPr>
          <a:xfrm>
            <a:off x="4953000" y="1295400"/>
            <a:ext cx="3886200" cy="2163762"/>
          </a:xfrm>
        </p:spPr>
        <p:txBody>
          <a:bodyPr/>
          <a:lstStyle/>
          <a:p>
            <a:pPr marL="0" indent="0" algn="just" eaLnBrk="1" hangingPunct="1">
              <a:buFont typeface="Arial" charset="0"/>
              <a:buNone/>
            </a:pPr>
            <a:r>
              <a:rPr lang="en-US" sz="1400" dirty="0" smtClean="0">
                <a:latin typeface="Bookman Old Style"/>
                <a:cs typeface="Bookman Old Style"/>
              </a:rPr>
              <a:t>“Central Cairo is full of the multistory buildings, transportation arteries, and commercial signs that characterize most contemporary big cities. Outside of a number of mosques, few remnants of the old medieval city remain. The first blow came in the nineteenth century, when a French educated ruler was determined to recast Cairo as a world-class city. Inspired by the planning ideas of Paris’s Baron von </a:t>
            </a:r>
            <a:r>
              <a:rPr lang="en-US" sz="1400" dirty="0" err="1" smtClean="0">
                <a:latin typeface="Bookman Old Style"/>
                <a:cs typeface="Bookman Old Style"/>
              </a:rPr>
              <a:t>Hausman</a:t>
            </a:r>
            <a:r>
              <a:rPr lang="en-US" sz="1400" dirty="0" smtClean="0">
                <a:latin typeface="Bookman Old Style"/>
                <a:cs typeface="Bookman Old Style"/>
              </a:rPr>
              <a:t>, he transformed the urban core into a zone of broad, straight streets. In more recent years the forces of modern international capitalism have had the upper hand. There is little sense of an overall vision for central Cairo. Instead, it seems to be a hodge-podge of buildings and streets devoted to commerce, administration, and a variety of producer and consumer services.”</a:t>
            </a:r>
          </a:p>
        </p:txBody>
      </p:sp>
      <p:cxnSp>
        <p:nvCxnSpPr>
          <p:cNvPr id="5" name="Straight Connector 4"/>
          <p:cNvCxnSpPr/>
          <p:nvPr/>
        </p:nvCxnSpPr>
        <p:spPr>
          <a:xfrm>
            <a:off x="838200" y="1143000"/>
            <a:ext cx="7620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pic>
        <p:nvPicPr>
          <p:cNvPr id="7" name="Picture 6" descr="fou10e_fig_09_3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828799"/>
            <a:ext cx="4724400" cy="3455561"/>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274638"/>
            <a:ext cx="8077200" cy="868362"/>
          </a:xfrm>
        </p:spPr>
        <p:txBody>
          <a:bodyPr/>
          <a:lstStyle/>
          <a:p>
            <a:pPr eaLnBrk="1" hangingPunct="1"/>
            <a:r>
              <a:rPr lang="en-US" sz="3600" dirty="0" smtClean="0">
                <a:latin typeface="Bookman Old Style" pitchFamily="18" charset="0"/>
              </a:rPr>
              <a:t>Field Note</a:t>
            </a:r>
          </a:p>
        </p:txBody>
      </p:sp>
      <p:sp>
        <p:nvSpPr>
          <p:cNvPr id="18434" name="Content Placeholder 2"/>
          <p:cNvSpPr>
            <a:spLocks noGrp="1"/>
          </p:cNvSpPr>
          <p:nvPr>
            <p:ph idx="1"/>
          </p:nvPr>
        </p:nvSpPr>
        <p:spPr>
          <a:xfrm>
            <a:off x="304800" y="1371600"/>
            <a:ext cx="4495800" cy="5029200"/>
          </a:xfrm>
        </p:spPr>
        <p:txBody>
          <a:bodyPr/>
          <a:lstStyle/>
          <a:p>
            <a:pPr marL="0" indent="0" algn="just" eaLnBrk="1" hangingPunct="1">
              <a:buFont typeface="Arial" charset="0"/>
              <a:buNone/>
            </a:pPr>
            <a:r>
              <a:rPr lang="en-US" sz="1600" dirty="0" smtClean="0">
                <a:latin typeface="Bookman Old Style" pitchFamily="18" charset="0"/>
              </a:rPr>
              <a:t>“Moving out from central Cairo, evidence of the city’s rapid growth is all around you. These hastily built housing units are part of the (often losing) effort to keep up with the city’s exploding growth. From a city of just one million people in 1930, Cairo’s population expanded to six million by 1986. And then high growth rates really kicked in. Although no one knows the exact size of the contemporary city, most estimates suggest that Cairo’s population has doubled in the last 20 years. This growth has placed a tremendous strain on city services. Housing has been a particularly critical problem—leading to a landscape outside the urban core dominated by hastily built, minimally functional, and aesthetically non-descript housing projects.”</a:t>
            </a:r>
          </a:p>
        </p:txBody>
      </p:sp>
      <p:cxnSp>
        <p:nvCxnSpPr>
          <p:cNvPr id="5" name="Straight Connector 4"/>
          <p:cNvCxnSpPr/>
          <p:nvPr/>
        </p:nvCxnSpPr>
        <p:spPr>
          <a:xfrm>
            <a:off x="457200" y="1143000"/>
            <a:ext cx="8077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09_3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057400"/>
            <a:ext cx="3886200" cy="2767530"/>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1295400"/>
            <a:ext cx="8229600" cy="1143000"/>
          </a:xfrm>
        </p:spPr>
        <p:txBody>
          <a:bodyPr/>
          <a:lstStyle/>
          <a:p>
            <a:pPr algn="l" eaLnBrk="1" hangingPunct="1"/>
            <a:r>
              <a:rPr lang="en-US" sz="3200" b="1" dirty="0" smtClean="0">
                <a:latin typeface="Bookman Old Style" pitchFamily="18" charset="0"/>
              </a:rPr>
              <a:t>Shaping Cities in the Global Periphery and </a:t>
            </a:r>
            <a:r>
              <a:rPr lang="en-US" sz="3200" b="1" dirty="0" err="1" smtClean="0">
                <a:latin typeface="Bookman Old Style" pitchFamily="18" charset="0"/>
              </a:rPr>
              <a:t>Semiperiphery</a:t>
            </a:r>
            <a:endParaRPr lang="en-US" sz="3200" b="1" dirty="0" smtClean="0">
              <a:latin typeface="Bookman Old Style" pitchFamily="18" charset="0"/>
            </a:endParaRPr>
          </a:p>
        </p:txBody>
      </p:sp>
      <p:sp>
        <p:nvSpPr>
          <p:cNvPr id="20482" name="Content Placeholder 3"/>
          <p:cNvSpPr>
            <a:spLocks noGrp="1"/>
          </p:cNvSpPr>
          <p:nvPr>
            <p:ph idx="1"/>
          </p:nvPr>
        </p:nvSpPr>
        <p:spPr>
          <a:xfrm>
            <a:off x="457200" y="2636837"/>
            <a:ext cx="8229600" cy="4221163"/>
          </a:xfrm>
        </p:spPr>
        <p:txBody>
          <a:bodyPr/>
          <a:lstStyle/>
          <a:p>
            <a:pPr eaLnBrk="1" hangingPunct="1"/>
            <a:r>
              <a:rPr lang="en-US" sz="2400" dirty="0" smtClean="0">
                <a:latin typeface="Bookman Old Style" pitchFamily="18" charset="0"/>
              </a:rPr>
              <a:t>Particularly in the economic periphery, new arrivals (and long-term residents) crowd together in overpopulated apartments, dismal tenements, and teeming slums.</a:t>
            </a:r>
          </a:p>
          <a:p>
            <a:pPr eaLnBrk="1" hangingPunct="1"/>
            <a:r>
              <a:rPr lang="en-US" sz="2400" dirty="0" smtClean="0">
                <a:latin typeface="Bookman Old Style" pitchFamily="18" charset="0"/>
              </a:rPr>
              <a:t>Cities in poorer parts of the world generally lack enforceable zoning laws.</a:t>
            </a:r>
          </a:p>
          <a:p>
            <a:pPr eaLnBrk="1" hangingPunct="1"/>
            <a:r>
              <a:rPr lang="en-US" sz="2400" dirty="0" smtClean="0">
                <a:latin typeface="Bookman Old Style" pitchFamily="18" charset="0"/>
              </a:rPr>
              <a:t>Across the global periphery, the one trait all major cities display is the stark contrast between the wealthy and poor.</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1295400"/>
            <a:ext cx="7467600" cy="808038"/>
          </a:xfrm>
        </p:spPr>
        <p:txBody>
          <a:bodyPr/>
          <a:lstStyle/>
          <a:p>
            <a:pPr algn="l" eaLnBrk="1" hangingPunct="1"/>
            <a:r>
              <a:rPr lang="en-US" sz="3200" b="1" dirty="0" smtClean="0">
                <a:latin typeface="Bookman Old Style" pitchFamily="18" charset="0"/>
              </a:rPr>
              <a:t>Shaping Cities in the Global Core</a:t>
            </a:r>
          </a:p>
        </p:txBody>
      </p:sp>
      <p:sp>
        <p:nvSpPr>
          <p:cNvPr id="22530" name="Content Placeholder 2"/>
          <p:cNvSpPr>
            <a:spLocks noGrp="1"/>
          </p:cNvSpPr>
          <p:nvPr>
            <p:ph idx="1"/>
          </p:nvPr>
        </p:nvSpPr>
        <p:spPr>
          <a:xfrm>
            <a:off x="457200" y="2209800"/>
            <a:ext cx="8229600" cy="3810000"/>
          </a:xfrm>
        </p:spPr>
        <p:txBody>
          <a:bodyPr/>
          <a:lstStyle/>
          <a:p>
            <a:pPr eaLnBrk="1" hangingPunct="1"/>
            <a:r>
              <a:rPr lang="en-US" sz="2800" dirty="0" smtClean="0">
                <a:latin typeface="Bookman Old Style" pitchFamily="18" charset="0"/>
              </a:rPr>
              <a:t>During the segregation era in the United States, Realtors, financial lenders, and city governments defined and segregated spaces in urban environments.</a:t>
            </a:r>
            <a:endParaRPr lang="en-US" sz="2800" b="1" dirty="0" smtClean="0">
              <a:latin typeface="Bookman Old Style" pitchFamily="18" charset="0"/>
            </a:endParaRPr>
          </a:p>
          <a:p>
            <a:pPr eaLnBrk="1" hangingPunct="1"/>
            <a:r>
              <a:rPr lang="en-US" sz="2800" dirty="0" smtClean="0">
                <a:latin typeface="Bookman Old Style" pitchFamily="18" charset="0"/>
              </a:rPr>
              <a:t>Ex.:</a:t>
            </a:r>
            <a:r>
              <a:rPr lang="en-US" sz="2800" b="1" dirty="0" smtClean="0">
                <a:latin typeface="Bookman Old Style" pitchFamily="18" charset="0"/>
              </a:rPr>
              <a:t> redlining, blockbusting</a:t>
            </a:r>
          </a:p>
          <a:p>
            <a:pPr eaLnBrk="1" hangingPunct="1"/>
            <a:r>
              <a:rPr lang="en-US" sz="2800" i="1" dirty="0" smtClean="0">
                <a:latin typeface="Bookman Old Style" pitchFamily="18" charset="0"/>
              </a:rPr>
              <a:t>White flight</a:t>
            </a:r>
            <a:r>
              <a:rPr lang="en-US" sz="2800" dirty="0" smtClean="0">
                <a:latin typeface="Bookman Old Style" pitchFamily="18" charset="0"/>
              </a:rPr>
              <a:t>—movement of whites from the city and adjacent neighborhoods to the outlying suburbs.</a:t>
            </a:r>
            <a:endParaRPr lang="en-US" sz="2800" b="1"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a:xfrm>
            <a:off x="457200" y="1219200"/>
            <a:ext cx="8229600" cy="5257800"/>
          </a:xfrm>
        </p:spPr>
        <p:txBody>
          <a:bodyPr/>
          <a:lstStyle/>
          <a:p>
            <a:pPr eaLnBrk="1" hangingPunct="1"/>
            <a:r>
              <a:rPr lang="en-US" sz="2400" dirty="0" smtClean="0">
                <a:latin typeface="Bookman Old Style" pitchFamily="18" charset="0"/>
              </a:rPr>
              <a:t>In order to counter the suburbanization trend, city governments are encouraging </a:t>
            </a:r>
            <a:r>
              <a:rPr lang="en-US" sz="2400" b="1" dirty="0" smtClean="0">
                <a:latin typeface="Bookman Old Style" pitchFamily="18" charset="0"/>
              </a:rPr>
              <a:t>commercialization</a:t>
            </a:r>
            <a:r>
              <a:rPr lang="en-US" sz="2400" dirty="0" smtClean="0">
                <a:latin typeface="Bookman Old Style" pitchFamily="18" charset="0"/>
              </a:rPr>
              <a:t> of the central business district and </a:t>
            </a:r>
            <a:r>
              <a:rPr lang="en-US" sz="2400" b="1" dirty="0" smtClean="0">
                <a:latin typeface="Bookman Old Style" pitchFamily="18" charset="0"/>
              </a:rPr>
              <a:t>gentrification</a:t>
            </a:r>
            <a:r>
              <a:rPr lang="en-US" sz="2400" dirty="0" smtClean="0">
                <a:latin typeface="Bookman Old Style" pitchFamily="18" charset="0"/>
              </a:rPr>
              <a:t> of neighborhoods in and around the central business district.</a:t>
            </a:r>
          </a:p>
          <a:p>
            <a:pPr eaLnBrk="1" hangingPunct="1"/>
            <a:r>
              <a:rPr lang="en-US" sz="2400" b="1" dirty="0" smtClean="0">
                <a:latin typeface="Bookman Old Style" pitchFamily="18" charset="0"/>
              </a:rPr>
              <a:t>Commercialization </a:t>
            </a:r>
            <a:r>
              <a:rPr lang="en-US" sz="2400" dirty="0" smtClean="0">
                <a:latin typeface="Bookman Old Style" pitchFamily="18" charset="0"/>
              </a:rPr>
              <a:t>entails transforming the central business district into an area attractive to residents and tourists alike.</a:t>
            </a:r>
          </a:p>
          <a:p>
            <a:pPr eaLnBrk="1" hangingPunct="1"/>
            <a:r>
              <a:rPr lang="en-US" sz="2400" b="1" dirty="0" smtClean="0">
                <a:latin typeface="Bookman Old Style" pitchFamily="18" charset="0"/>
              </a:rPr>
              <a:t>Gentrification</a:t>
            </a:r>
            <a:r>
              <a:rPr lang="en-US" sz="2400" dirty="0" smtClean="0">
                <a:latin typeface="Bookman Old Style" pitchFamily="18" charset="0"/>
              </a:rPr>
              <a:t> is the rehabilitation of houses in older neighborhoods.</a:t>
            </a:r>
          </a:p>
          <a:p>
            <a:pPr eaLnBrk="1" hangingPunct="1"/>
            <a:r>
              <a:rPr lang="en-US" sz="2400" b="1" dirty="0" smtClean="0">
                <a:latin typeface="Bookman Old Style" pitchFamily="18" charset="0"/>
              </a:rPr>
              <a:t>Teardowns: </a:t>
            </a:r>
            <a:r>
              <a:rPr lang="en-US" sz="2400" dirty="0" smtClean="0">
                <a:latin typeface="Bookman Old Style" pitchFamily="18" charset="0"/>
              </a:rPr>
              <a:t>suburban homes meant for demolition; the intention is to replace them with </a:t>
            </a:r>
            <a:r>
              <a:rPr lang="en-US" sz="2400" b="1" dirty="0" err="1" smtClean="0">
                <a:latin typeface="Bookman Old Style" pitchFamily="18" charset="0"/>
              </a:rPr>
              <a:t>McMansions</a:t>
            </a:r>
            <a:r>
              <a:rPr lang="en-US" sz="2400" b="1" dirty="0" smtClean="0">
                <a:latin typeface="Bookman Old Style" pitchFamily="18" charset="0"/>
              </a:rPr>
              <a:t>.</a:t>
            </a: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Rectangle 3"/>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76200"/>
            <a:ext cx="8229600" cy="1143000"/>
          </a:xfrm>
        </p:spPr>
        <p:txBody>
          <a:bodyPr/>
          <a:lstStyle/>
          <a:p>
            <a:pPr eaLnBrk="1" hangingPunct="1"/>
            <a:r>
              <a:rPr lang="en-US" sz="3600" dirty="0" smtClean="0">
                <a:latin typeface="Bookman Old Style" pitchFamily="18" charset="0"/>
              </a:rPr>
              <a:t>Field Note</a:t>
            </a:r>
          </a:p>
        </p:txBody>
      </p:sp>
      <p:sp>
        <p:nvSpPr>
          <p:cNvPr id="25602" name="Content Placeholder 2"/>
          <p:cNvSpPr>
            <a:spLocks noGrp="1"/>
          </p:cNvSpPr>
          <p:nvPr>
            <p:ph idx="1"/>
          </p:nvPr>
        </p:nvSpPr>
        <p:spPr>
          <a:xfrm>
            <a:off x="304800" y="1295400"/>
            <a:ext cx="5105400" cy="4953000"/>
          </a:xfrm>
        </p:spPr>
        <p:txBody>
          <a:bodyPr/>
          <a:lstStyle/>
          <a:p>
            <a:pPr marL="0" indent="0" eaLnBrk="1" hangingPunct="1">
              <a:buNone/>
            </a:pPr>
            <a:r>
              <a:rPr lang="en-US" sz="1600" dirty="0" smtClean="0">
                <a:latin typeface="Bookman Old Style" pitchFamily="18" charset="0"/>
              </a:rPr>
              <a:t>“In 2008, downtown Fort Worth, Texas looked quite different than it did when I first visited in 1997. In that eleven year period, business leaders in the City of Fort Worth gentrified the downtown. The Bass family, who has a great deal of wealth from oil holdings and who now owns about 40 blocks of downtown Fort Worth, was instrumental in the city’s gentrification. In the 1970s and 1980s, members of the Bass family looked at the empty, stark, downtown Fort Worth, and sought a way to revitalize the downtown. They worked with the Tandy family to build and revitalize the spaces of the city, which took off in the late 1990s and into the present century. The crown jewel in the gentrified Fort Worth is the beautiful cultural center called the Bass Performance Hall, named for Nancy Lee and Perry R. Bass, which opened in 1998.”</a:t>
            </a:r>
          </a:p>
        </p:txBody>
      </p:sp>
      <p:pic>
        <p:nvPicPr>
          <p:cNvPr id="2" name="Picture 1" descr="fou10e_fig_09_34.jpg">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1371600"/>
            <a:ext cx="3401180" cy="4800600"/>
          </a:xfrm>
          <a:prstGeom prst="rect">
            <a:avLst/>
          </a:prstGeom>
        </p:spPr>
      </p:pic>
      <p:sp>
        <p:nvSpPr>
          <p:cNvPr id="3" name="TextBox 2"/>
          <p:cNvSpPr txBox="1"/>
          <p:nvPr/>
        </p:nvSpPr>
        <p:spPr>
          <a:xfrm>
            <a:off x="5562600" y="5334000"/>
            <a:ext cx="2569996" cy="584776"/>
          </a:xfrm>
          <a:prstGeom prst="rect">
            <a:avLst/>
          </a:prstGeom>
          <a:noFill/>
        </p:spPr>
        <p:txBody>
          <a:bodyPr wrap="none" rtlCol="0">
            <a:spAutoFit/>
          </a:bodyPr>
          <a:lstStyle/>
          <a:p>
            <a:r>
              <a:rPr lang="en-US" sz="1600" b="1" i="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Concept Caching: </a:t>
            </a:r>
          </a:p>
          <a:p>
            <a:r>
              <a:rPr lang="en-US" sz="1600" b="1" i="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Forth Worth, Texas</a:t>
            </a:r>
            <a:endParaRPr lang="en-US" sz="16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cxnSp>
        <p:nvCxnSpPr>
          <p:cNvPr id="7" name="Straight Connector 6"/>
          <p:cNvCxnSpPr/>
          <p:nvPr/>
        </p:nvCxnSpPr>
        <p:spPr>
          <a:xfrm>
            <a:off x="685800" y="990600"/>
            <a:ext cx="8077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1020762"/>
            <a:ext cx="7543800" cy="808038"/>
          </a:xfrm>
        </p:spPr>
        <p:txBody>
          <a:bodyPr/>
          <a:lstStyle/>
          <a:p>
            <a:pPr algn="l" eaLnBrk="1" hangingPunct="1"/>
            <a:r>
              <a:rPr lang="en-US" sz="3200" b="1" dirty="0" smtClean="0">
                <a:latin typeface="Bookman Old Style" pitchFamily="18" charset="0"/>
              </a:rPr>
              <a:t>Urban Sprawl and New Urbanism</a:t>
            </a:r>
          </a:p>
        </p:txBody>
      </p:sp>
      <p:sp>
        <p:nvSpPr>
          <p:cNvPr id="3" name="Content Placeholder 2"/>
          <p:cNvSpPr>
            <a:spLocks noGrp="1"/>
          </p:cNvSpPr>
          <p:nvPr>
            <p:ph idx="1"/>
          </p:nvPr>
        </p:nvSpPr>
        <p:spPr>
          <a:xfrm>
            <a:off x="533400" y="1828801"/>
            <a:ext cx="8077200" cy="1523999"/>
          </a:xfrm>
        </p:spPr>
        <p:txBody>
          <a:bodyPr/>
          <a:lstStyle/>
          <a:p>
            <a:pPr eaLnBrk="1" hangingPunct="1"/>
            <a:r>
              <a:rPr lang="en-US" sz="2400" b="1" dirty="0" smtClean="0">
                <a:latin typeface="Bookman Old Style" pitchFamily="18" charset="0"/>
              </a:rPr>
              <a:t>Urban sprawl: </a:t>
            </a:r>
            <a:r>
              <a:rPr lang="en-US" sz="2400" dirty="0" smtClean="0">
                <a:latin typeface="Bookman Old Style" pitchFamily="18" charset="0"/>
              </a:rPr>
              <a:t>unrestricted growth of housing, commercial developments, and roads over large expanses of land, with little concern for urban planning</a:t>
            </a:r>
          </a:p>
          <a:p>
            <a:pPr eaLnBrk="1" hangingPunct="1">
              <a:buFont typeface="Arial" charset="0"/>
              <a:buNone/>
            </a:pPr>
            <a:endParaRPr lang="en-US" sz="2800" dirty="0" smtClean="0">
              <a:latin typeface="Bookman Old Style" pitchFamily="18" charset="0"/>
            </a:endParaRPr>
          </a:p>
        </p:txBody>
      </p:sp>
      <p:pic>
        <p:nvPicPr>
          <p:cNvPr id="2" name="Picture 1" descr="fou10e_fig_09_3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4165" y="3200400"/>
            <a:ext cx="4680635" cy="3283131"/>
          </a:xfrm>
          <a:prstGeom prst="rect">
            <a:avLst/>
          </a:prstGeom>
        </p:spPr>
      </p:pic>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Rectangle 5"/>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382000" cy="5334000"/>
          </a:xfrm>
        </p:spPr>
        <p:txBody>
          <a:bodyPr/>
          <a:lstStyle/>
          <a:p>
            <a:pPr eaLnBrk="1" hangingPunct="1">
              <a:defRPr/>
            </a:pPr>
            <a:r>
              <a:rPr lang="en-US" sz="2400" dirty="0">
                <a:latin typeface="Bookman Old Style" pitchFamily="18" charset="0"/>
              </a:rPr>
              <a:t>To counter urban sprawl, a group of architects, </a:t>
            </a:r>
            <a:r>
              <a:rPr lang="en-US" sz="2400" dirty="0" smtClean="0">
                <a:latin typeface="Bookman Old Style" pitchFamily="18" charset="0"/>
              </a:rPr>
              <a:t>urban planners</a:t>
            </a:r>
            <a:r>
              <a:rPr lang="en-US" sz="2400" dirty="0">
                <a:latin typeface="Bookman Old Style" pitchFamily="18" charset="0"/>
              </a:rPr>
              <a:t>, and </a:t>
            </a:r>
            <a:r>
              <a:rPr lang="en-US" sz="2400" dirty="0" smtClean="0">
                <a:latin typeface="Bookman Old Style" pitchFamily="18" charset="0"/>
              </a:rPr>
              <a:t>developer outlined </a:t>
            </a:r>
            <a:r>
              <a:rPr lang="en-US" sz="2400" dirty="0">
                <a:latin typeface="Bookman Old Style" pitchFamily="18" charset="0"/>
              </a:rPr>
              <a:t>an urban design </a:t>
            </a:r>
            <a:r>
              <a:rPr lang="en-US" sz="2400" dirty="0" smtClean="0">
                <a:latin typeface="Bookman Old Style" pitchFamily="18" charset="0"/>
              </a:rPr>
              <a:t>vision they </a:t>
            </a:r>
            <a:r>
              <a:rPr lang="en-US" sz="2400" dirty="0">
                <a:latin typeface="Bookman Old Style" pitchFamily="18" charset="0"/>
              </a:rPr>
              <a:t>call </a:t>
            </a:r>
            <a:r>
              <a:rPr lang="en-US" sz="2400" b="1" dirty="0">
                <a:latin typeface="Bookman Old Style" pitchFamily="18" charset="0"/>
              </a:rPr>
              <a:t>new </a:t>
            </a:r>
            <a:r>
              <a:rPr lang="en-US" sz="2400" b="1" dirty="0" smtClean="0">
                <a:latin typeface="Bookman Old Style" pitchFamily="18" charset="0"/>
              </a:rPr>
              <a:t>urbanism: </a:t>
            </a:r>
            <a:r>
              <a:rPr lang="en-US" sz="2400" dirty="0" smtClean="0">
                <a:latin typeface="Bookman Old Style" pitchFamily="18" charset="0"/>
              </a:rPr>
              <a:t>development</a:t>
            </a:r>
            <a:r>
              <a:rPr lang="en-US" sz="2400" dirty="0">
                <a:latin typeface="Bookman Old Style" pitchFamily="18" charset="0"/>
              </a:rPr>
              <a:t>, urban revitalization, and </a:t>
            </a:r>
            <a:r>
              <a:rPr lang="en-US" sz="2400" dirty="0" smtClean="0">
                <a:latin typeface="Bookman Old Style" pitchFamily="18" charset="0"/>
              </a:rPr>
              <a:t>suburban reforms </a:t>
            </a:r>
            <a:r>
              <a:rPr lang="en-US" sz="2400" dirty="0">
                <a:latin typeface="Bookman Old Style" pitchFamily="18" charset="0"/>
              </a:rPr>
              <a:t>that create walkable neighborhoods with a </a:t>
            </a:r>
            <a:r>
              <a:rPr lang="en-US" sz="2400" dirty="0" smtClean="0">
                <a:latin typeface="Bookman Old Style" pitchFamily="18" charset="0"/>
              </a:rPr>
              <a:t>diversity of </a:t>
            </a:r>
            <a:r>
              <a:rPr lang="en-US" sz="2400" dirty="0">
                <a:latin typeface="Bookman Old Style" pitchFamily="18" charset="0"/>
              </a:rPr>
              <a:t>housing and </a:t>
            </a:r>
            <a:r>
              <a:rPr lang="en-US" sz="2400" dirty="0" smtClean="0">
                <a:latin typeface="Bookman Old Style" pitchFamily="18" charset="0"/>
              </a:rPr>
              <a:t>jobs</a:t>
            </a:r>
          </a:p>
          <a:p>
            <a:pPr eaLnBrk="1" hangingPunct="1">
              <a:defRPr/>
            </a:pPr>
            <a:r>
              <a:rPr lang="en-US" sz="2400" dirty="0" smtClean="0">
                <a:latin typeface="Bookman Old Style" pitchFamily="18" charset="0"/>
              </a:rPr>
              <a:t>Geographer David Harvey argues the new urbanism </a:t>
            </a:r>
            <a:r>
              <a:rPr lang="en-US" sz="2400" dirty="0">
                <a:latin typeface="Bookman Old Style" pitchFamily="18" charset="0"/>
              </a:rPr>
              <a:t>movement is a kind of “spatial </a:t>
            </a:r>
            <a:r>
              <a:rPr lang="en-US" sz="2400" dirty="0" smtClean="0">
                <a:latin typeface="Bookman Old Style" pitchFamily="18" charset="0"/>
              </a:rPr>
              <a:t>determinism” that </a:t>
            </a:r>
            <a:r>
              <a:rPr lang="en-US" sz="2400" dirty="0">
                <a:latin typeface="Bookman Old Style" pitchFamily="18" charset="0"/>
              </a:rPr>
              <a:t>does not recognize that “the fundamental </a:t>
            </a:r>
            <a:r>
              <a:rPr lang="en-US" sz="2400" dirty="0" smtClean="0">
                <a:latin typeface="Bookman Old Style" pitchFamily="18" charset="0"/>
              </a:rPr>
              <a:t>difficulty</a:t>
            </a:r>
            <a:r>
              <a:rPr lang="en-US" sz="2400" dirty="0">
                <a:latin typeface="Bookman Old Style" pitchFamily="18" charset="0"/>
              </a:rPr>
              <a:t> </a:t>
            </a:r>
            <a:r>
              <a:rPr lang="en-US" sz="2400" dirty="0" smtClean="0">
                <a:latin typeface="Bookman Old Style" pitchFamily="18" charset="0"/>
              </a:rPr>
              <a:t>with </a:t>
            </a:r>
            <a:r>
              <a:rPr lang="en-US" sz="2400" dirty="0">
                <a:latin typeface="Bookman Old Style" pitchFamily="18" charset="0"/>
              </a:rPr>
              <a:t>modernism was its persistent habit of </a:t>
            </a:r>
            <a:r>
              <a:rPr lang="en-US" sz="2400" dirty="0" smtClean="0">
                <a:latin typeface="Bookman Old Style" pitchFamily="18" charset="0"/>
              </a:rPr>
              <a:t>privileging spatial </a:t>
            </a:r>
            <a:r>
              <a:rPr lang="en-US" sz="2400" dirty="0">
                <a:latin typeface="Bookman Old Style" pitchFamily="18" charset="0"/>
              </a:rPr>
              <a:t>forms over social processes</a:t>
            </a:r>
            <a:r>
              <a:rPr lang="en-US" sz="2400" dirty="0" smtClean="0">
                <a:latin typeface="Bookman Old Style" pitchFamily="18" charset="0"/>
              </a:rPr>
              <a:t>.”</a:t>
            </a:r>
          </a:p>
          <a:p>
            <a:pPr eaLnBrk="1" hangingPunct="1">
              <a:defRPr/>
            </a:pPr>
            <a:r>
              <a:rPr lang="en-US" sz="2400" dirty="0" smtClean="0">
                <a:latin typeface="Bookman Old Style" pitchFamily="18" charset="0"/>
              </a:rPr>
              <a:t>Other critics say “</a:t>
            </a:r>
            <a:r>
              <a:rPr lang="en-US" sz="2400" dirty="0">
                <a:latin typeface="Bookman Old Style" pitchFamily="18" charset="0"/>
              </a:rPr>
              <a:t>communities” that new </a:t>
            </a:r>
            <a:r>
              <a:rPr lang="en-US" sz="2400" dirty="0" smtClean="0">
                <a:latin typeface="Bookman Old Style" pitchFamily="18" charset="0"/>
              </a:rPr>
              <a:t>urbanists form through </a:t>
            </a:r>
            <a:r>
              <a:rPr lang="en-US" sz="2400" dirty="0">
                <a:latin typeface="Bookman Old Style" pitchFamily="18" charset="0"/>
              </a:rPr>
              <a:t>their projects are exclusionary </a:t>
            </a:r>
            <a:r>
              <a:rPr lang="en-US" sz="2400" dirty="0" smtClean="0">
                <a:latin typeface="Bookman Old Style" pitchFamily="18" charset="0"/>
              </a:rPr>
              <a:t>and deepen </a:t>
            </a:r>
            <a:r>
              <a:rPr lang="en-US" sz="2400" dirty="0">
                <a:latin typeface="Bookman Old Style" pitchFamily="18" charset="0"/>
              </a:rPr>
              <a:t>the racial </a:t>
            </a:r>
            <a:r>
              <a:rPr lang="en-US" sz="2400" dirty="0" smtClean="0">
                <a:latin typeface="Bookman Old Style" pitchFamily="18" charset="0"/>
              </a:rPr>
              <a:t>segregation </a:t>
            </a:r>
            <a:r>
              <a:rPr lang="en-US" sz="2400" dirty="0">
                <a:latin typeface="Bookman Old Style" pitchFamily="18" charset="0"/>
              </a:rPr>
              <a:t>of cities</a:t>
            </a:r>
            <a:r>
              <a:rPr lang="en-US" sz="2400" dirty="0" smtClean="0">
                <a:latin typeface="Bookman Old Style" pitchFamily="18" charset="0"/>
              </a:rPr>
              <a:t>.</a:t>
            </a:r>
          </a:p>
          <a:p>
            <a:pPr marL="0" indent="0" eaLnBrk="1" hangingPunct="1">
              <a:buFont typeface="Arial" charset="0"/>
              <a:buNone/>
              <a:defRPr/>
            </a:pPr>
            <a:r>
              <a:rPr lang="en-US" sz="2400" dirty="0" smtClean="0">
                <a:latin typeface="Bookman Old Style" pitchFamily="18" charset="0"/>
              </a:rPr>
              <a:t> </a:t>
            </a:r>
          </a:p>
          <a:p>
            <a:pPr eaLnBrk="1" hangingPunct="1">
              <a:defRPr/>
            </a:pPr>
            <a:endParaRPr lang="en-US" b="1" dirty="0"/>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5" name="Title 1"/>
          <p:cNvSpPr>
            <a:spLocks noGrp="1"/>
          </p:cNvSpPr>
          <p:nvPr>
            <p:ph type="title"/>
          </p:nvPr>
        </p:nvSpPr>
        <p:spPr>
          <a:xfrm>
            <a:off x="533400" y="381000"/>
            <a:ext cx="7162800" cy="731838"/>
          </a:xfrm>
        </p:spPr>
        <p:txBody>
          <a:bodyPr/>
          <a:lstStyle/>
          <a:p>
            <a:pPr algn="l" eaLnBrk="1" hangingPunct="1"/>
            <a:r>
              <a:rPr lang="en-US" sz="3200" b="1" dirty="0" smtClean="0">
                <a:latin typeface="Bookman Old Style" pitchFamily="18" charset="0"/>
              </a:rPr>
              <a:t>Urban Sprawl and New Urbanism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09_0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33400"/>
            <a:ext cx="8534400" cy="5492496"/>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274638"/>
            <a:ext cx="7772400" cy="715962"/>
          </a:xfrm>
        </p:spPr>
        <p:txBody>
          <a:bodyPr/>
          <a:lstStyle/>
          <a:p>
            <a:pPr eaLnBrk="1" hangingPunct="1"/>
            <a:r>
              <a:rPr lang="en-US" sz="3600" dirty="0" smtClean="0">
                <a:latin typeface="Bookman Old Style" pitchFamily="18" charset="0"/>
              </a:rPr>
              <a:t>Field Note</a:t>
            </a:r>
          </a:p>
        </p:txBody>
      </p:sp>
      <p:sp>
        <p:nvSpPr>
          <p:cNvPr id="30722" name="Content Placeholder 2"/>
          <p:cNvSpPr>
            <a:spLocks noGrp="1"/>
          </p:cNvSpPr>
          <p:nvPr>
            <p:ph idx="1"/>
          </p:nvPr>
        </p:nvSpPr>
        <p:spPr>
          <a:xfrm>
            <a:off x="304800" y="1219200"/>
            <a:ext cx="4267200" cy="5105400"/>
          </a:xfrm>
        </p:spPr>
        <p:txBody>
          <a:bodyPr/>
          <a:lstStyle/>
          <a:p>
            <a:pPr marL="0" indent="0" algn="just" eaLnBrk="1" hangingPunct="1">
              <a:buNone/>
            </a:pPr>
            <a:r>
              <a:rPr lang="en-US" sz="1800" dirty="0" smtClean="0">
                <a:latin typeface="Bookman Old Style"/>
                <a:cs typeface="Bookman Old Style"/>
              </a:rPr>
              <a:t>“When I visited Celebration, Florida</a:t>
            </a:r>
            <a:r>
              <a:rPr lang="en-US" sz="1800" dirty="0" smtClean="0">
                <a:solidFill>
                  <a:srgbClr val="4BACC6"/>
                </a:solidFill>
                <a:latin typeface="Bookman Old Style"/>
                <a:cs typeface="Bookman Old Style"/>
              </a:rPr>
              <a:t>,</a:t>
            </a:r>
            <a:r>
              <a:rPr lang="en-US" sz="1800" dirty="0" smtClean="0">
                <a:latin typeface="Bookman Old Style"/>
                <a:cs typeface="Bookman Old Style"/>
              </a:rPr>
              <a:t> in 1997, I felt like I was walking onto a movie or television set. The architecture in the Walt Disney designed new </a:t>
            </a:r>
            <a:r>
              <a:rPr lang="en-US" sz="1800" dirty="0" err="1" smtClean="0">
                <a:latin typeface="Bookman Old Style"/>
                <a:cs typeface="Bookman Old Style"/>
              </a:rPr>
              <a:t>urbanist</a:t>
            </a:r>
            <a:r>
              <a:rPr lang="en-US" sz="1800" dirty="0" smtClean="0">
                <a:latin typeface="Bookman Old Style"/>
                <a:cs typeface="Bookman Old Style"/>
              </a:rPr>
              <a:t> development looked like the quintessential New England town. Each house has a porch, but on the day I was there, the porches sat empty—waiting to welcome the arrival of their owners at the end of the work day. We walked through town, past the 50s-style movie marquee, and ate lunch at a 50s-style diner. At that point, Celebration was still growing. Across the street from the Bank of Celebration’ stood a sign marking the future home of the ‘Church in Celebration.’”</a:t>
            </a:r>
          </a:p>
        </p:txBody>
      </p:sp>
      <p:cxnSp>
        <p:nvCxnSpPr>
          <p:cNvPr id="5" name="Straight Connector 4"/>
          <p:cNvCxnSpPr/>
          <p:nvPr/>
        </p:nvCxnSpPr>
        <p:spPr>
          <a:xfrm>
            <a:off x="304800" y="990600"/>
            <a:ext cx="8305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09_3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1143000"/>
            <a:ext cx="2667000" cy="2947883"/>
          </a:xfrm>
          <a:prstGeom prst="rect">
            <a:avLst/>
          </a:prstGeom>
        </p:spPr>
      </p:pic>
      <p:pic>
        <p:nvPicPr>
          <p:cNvPr id="3" name="Picture 2" descr="fou10e_fig_09_3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3474" y="4114800"/>
            <a:ext cx="3493887" cy="2286000"/>
          </a:xfrm>
          <a:prstGeom prst="rect">
            <a:avLst/>
          </a:prstGeom>
        </p:spPr>
      </p:pic>
      <p:sp>
        <p:nvSpPr>
          <p:cNvPr id="7" name="Footer Placeholder 6"/>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219200"/>
            <a:ext cx="7620000" cy="960438"/>
          </a:xfrm>
        </p:spPr>
        <p:txBody>
          <a:bodyPr/>
          <a:lstStyle/>
          <a:p>
            <a:pPr algn="l" eaLnBrk="1" hangingPunct="1"/>
            <a:r>
              <a:rPr lang="en-US" sz="3200" b="1" dirty="0" smtClean="0">
                <a:latin typeface="Bookman Old Style" pitchFamily="18" charset="0"/>
              </a:rPr>
              <a:t>Gated Communities</a:t>
            </a:r>
          </a:p>
        </p:txBody>
      </p:sp>
      <p:sp>
        <p:nvSpPr>
          <p:cNvPr id="32770" name="Content Placeholder 2"/>
          <p:cNvSpPr>
            <a:spLocks noGrp="1"/>
          </p:cNvSpPr>
          <p:nvPr>
            <p:ph idx="1"/>
          </p:nvPr>
        </p:nvSpPr>
        <p:spPr>
          <a:xfrm>
            <a:off x="457200" y="2286000"/>
            <a:ext cx="8229600" cy="4038600"/>
          </a:xfrm>
        </p:spPr>
        <p:txBody>
          <a:bodyPr/>
          <a:lstStyle/>
          <a:p>
            <a:pPr eaLnBrk="1" hangingPunct="1"/>
            <a:r>
              <a:rPr lang="en-US" sz="2400" dirty="0" smtClean="0">
                <a:latin typeface="Bookman Old Style" pitchFamily="18" charset="0"/>
              </a:rPr>
              <a:t>Fenced-in neighborhoods with controlled access gates for people and automobiles.</a:t>
            </a:r>
          </a:p>
          <a:p>
            <a:pPr eaLnBrk="1" hangingPunct="1"/>
            <a:r>
              <a:rPr lang="en-US" sz="2400" dirty="0" smtClean="0">
                <a:latin typeface="Bookman Old Style" pitchFamily="18" charset="0"/>
              </a:rPr>
              <a:t>Main objective is to create a space of safety within the uncertain urban world.</a:t>
            </a:r>
          </a:p>
          <a:p>
            <a:pPr eaLnBrk="1" hangingPunct="1"/>
            <a:r>
              <a:rPr lang="en-US" sz="2400" dirty="0" smtClean="0">
                <a:latin typeface="Bookman Old Style" pitchFamily="18" charset="0"/>
              </a:rPr>
              <a:t>Secondary objective is to maintain or increase housing values in the neighborhood through enforcement of the neighborhood association’s bylaws.</a:t>
            </a:r>
          </a:p>
          <a:p>
            <a:pPr eaLnBrk="1" hangingPunct="1"/>
            <a:r>
              <a:rPr lang="en-US" sz="2400" dirty="0" smtClean="0">
                <a:latin typeface="Bookman Old Style" pitchFamily="18" charset="0"/>
              </a:rPr>
              <a:t>Many fear that the gated communities are a new form of segregation.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1219200"/>
            <a:ext cx="8229600" cy="1143000"/>
          </a:xfrm>
        </p:spPr>
        <p:txBody>
          <a:bodyPr/>
          <a:lstStyle/>
          <a:p>
            <a:pPr algn="l" eaLnBrk="1" hangingPunct="1"/>
            <a:r>
              <a:rPr lang="en-US" sz="3200" b="1" dirty="0" smtClean="0">
                <a:latin typeface="Bookman Old Style" pitchFamily="18" charset="0"/>
              </a:rPr>
              <a:t>Ethnic Neighborhoods in the European City</a:t>
            </a:r>
          </a:p>
        </p:txBody>
      </p:sp>
      <p:sp>
        <p:nvSpPr>
          <p:cNvPr id="33794" name="Content Placeholder 2"/>
          <p:cNvSpPr>
            <a:spLocks noGrp="1"/>
          </p:cNvSpPr>
          <p:nvPr>
            <p:ph idx="1"/>
          </p:nvPr>
        </p:nvSpPr>
        <p:spPr>
          <a:xfrm>
            <a:off x="457200" y="2438400"/>
            <a:ext cx="8229600" cy="3962400"/>
          </a:xfrm>
        </p:spPr>
        <p:txBody>
          <a:bodyPr/>
          <a:lstStyle/>
          <a:p>
            <a:pPr eaLnBrk="1" hangingPunct="1"/>
            <a:r>
              <a:rPr lang="en-US" sz="2400" dirty="0" smtClean="0">
                <a:latin typeface="Bookman Old Style" pitchFamily="18" charset="0"/>
              </a:rPr>
              <a:t>Ethnic neighborhoods in European cities are typically affiliated with migrants from former colonies.</a:t>
            </a:r>
          </a:p>
          <a:p>
            <a:pPr eaLnBrk="1" hangingPunct="1"/>
            <a:r>
              <a:rPr lang="en-US" sz="2400" dirty="0" smtClean="0">
                <a:latin typeface="Bookman Old Style" pitchFamily="18" charset="0"/>
              </a:rPr>
              <a:t>Migration to Europe is constrained by government policies and laws.</a:t>
            </a:r>
          </a:p>
          <a:p>
            <a:pPr eaLnBrk="1" hangingPunct="1"/>
            <a:r>
              <a:rPr lang="en-US" sz="2400" dirty="0" smtClean="0">
                <a:latin typeface="Bookman Old Style" pitchFamily="18" charset="0"/>
              </a:rPr>
              <a:t>European cities are typically more compact, densely populated, and </a:t>
            </a:r>
            <a:r>
              <a:rPr lang="en-US" sz="2400" dirty="0" err="1" smtClean="0">
                <a:latin typeface="Bookman Old Style" pitchFamily="18" charset="0"/>
              </a:rPr>
              <a:t>walkable</a:t>
            </a:r>
            <a:r>
              <a:rPr lang="en-US" sz="2400" dirty="0" smtClean="0">
                <a:latin typeface="Bookman Old Style" pitchFamily="18" charset="0"/>
              </a:rPr>
              <a:t> than American cities.</a:t>
            </a:r>
          </a:p>
          <a:p>
            <a:pPr eaLnBrk="1" hangingPunct="1"/>
            <a:r>
              <a:rPr lang="en-US" sz="2400" dirty="0" smtClean="0">
                <a:latin typeface="Bookman Old Style" pitchFamily="18" charset="0"/>
              </a:rPr>
              <a:t>Housing in the European city is often combined with places of work.</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1371600"/>
            <a:ext cx="8229600" cy="1143000"/>
          </a:xfrm>
        </p:spPr>
        <p:txBody>
          <a:bodyPr/>
          <a:lstStyle/>
          <a:p>
            <a:pPr algn="l" eaLnBrk="1" hangingPunct="1"/>
            <a:r>
              <a:rPr lang="en-US" sz="3200" b="1" dirty="0" smtClean="0">
                <a:latin typeface="Bookman Old Style" pitchFamily="18" charset="0"/>
              </a:rPr>
              <a:t>Government Policy and Immigrant</a:t>
            </a:r>
            <a:br>
              <a:rPr lang="en-US" sz="3200" b="1" dirty="0" smtClean="0">
                <a:latin typeface="Bookman Old Style" pitchFamily="18" charset="0"/>
              </a:rPr>
            </a:br>
            <a:r>
              <a:rPr lang="en-US" sz="3200" b="1" dirty="0" smtClean="0">
                <a:latin typeface="Bookman Old Style" pitchFamily="18" charset="0"/>
              </a:rPr>
              <a:t>Accommodation</a:t>
            </a:r>
          </a:p>
        </p:txBody>
      </p:sp>
      <p:sp>
        <p:nvSpPr>
          <p:cNvPr id="34818" name="Content Placeholder 2"/>
          <p:cNvSpPr>
            <a:spLocks noGrp="1"/>
          </p:cNvSpPr>
          <p:nvPr>
            <p:ph idx="1"/>
          </p:nvPr>
        </p:nvSpPr>
        <p:spPr>
          <a:xfrm>
            <a:off x="457200" y="2514600"/>
            <a:ext cx="8229600" cy="3733800"/>
          </a:xfrm>
        </p:spPr>
        <p:txBody>
          <a:bodyPr/>
          <a:lstStyle/>
          <a:p>
            <a:pPr eaLnBrk="1" hangingPunct="1"/>
            <a:r>
              <a:rPr lang="en-US" sz="2400" dirty="0" smtClean="0">
                <a:latin typeface="Bookman Old Style" pitchFamily="18" charset="0"/>
              </a:rPr>
              <a:t>Whether a public housing zone is divided into ethnic neighborhoods in a European city depends in large part on government policy.</a:t>
            </a:r>
          </a:p>
          <a:p>
            <a:pPr eaLnBrk="1" hangingPunct="1"/>
            <a:r>
              <a:rPr lang="en-US" sz="2400" dirty="0" smtClean="0">
                <a:latin typeface="Bookman Old Style" pitchFamily="18" charset="0"/>
              </a:rPr>
              <a:t>Brussels, Belgium: has very little public housing; immigrants live in privately owned rentals throughout the city.</a:t>
            </a:r>
          </a:p>
          <a:p>
            <a:pPr eaLnBrk="1" hangingPunct="1"/>
            <a:r>
              <a:rPr lang="en-US" sz="2400" dirty="0" smtClean="0">
                <a:latin typeface="Bookman Old Style" pitchFamily="18" charset="0"/>
              </a:rPr>
              <a:t>Amsterdam, the Netherlands: has a great deal of public housing and few ethnic neighborhoods within the public housing units.</a:t>
            </a:r>
          </a:p>
          <a:p>
            <a:pPr eaLnBrk="1" hangingPunct="1"/>
            <a:endParaRPr lang="en-US" dirty="0" smtClean="0"/>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381000"/>
            <a:ext cx="8229600" cy="1143000"/>
          </a:xfrm>
        </p:spPr>
        <p:txBody>
          <a:bodyPr/>
          <a:lstStyle/>
          <a:p>
            <a:pPr algn="l" eaLnBrk="1" hangingPunct="1"/>
            <a:r>
              <a:rPr lang="en-US" sz="3200" b="1" dirty="0" smtClean="0">
                <a:latin typeface="Bookman Old Style" pitchFamily="18" charset="0"/>
              </a:rPr>
              <a:t>Ethnic Neighborhoods in the Global Periphery and </a:t>
            </a:r>
            <a:r>
              <a:rPr lang="en-US" sz="3200" b="1" dirty="0" err="1" smtClean="0">
                <a:latin typeface="Bookman Old Style" pitchFamily="18" charset="0"/>
              </a:rPr>
              <a:t>Semiperiphery</a:t>
            </a:r>
            <a:r>
              <a:rPr lang="en-US" sz="3200" b="1" dirty="0" smtClean="0">
                <a:latin typeface="Bookman Old Style" pitchFamily="18" charset="0"/>
              </a:rPr>
              <a:t> City</a:t>
            </a:r>
          </a:p>
        </p:txBody>
      </p:sp>
      <p:sp>
        <p:nvSpPr>
          <p:cNvPr id="35842" name="Content Placeholder 2"/>
          <p:cNvSpPr>
            <a:spLocks noGrp="1"/>
          </p:cNvSpPr>
          <p:nvPr>
            <p:ph idx="1"/>
          </p:nvPr>
        </p:nvSpPr>
        <p:spPr>
          <a:xfrm>
            <a:off x="457200" y="1676400"/>
            <a:ext cx="8229600" cy="5181600"/>
          </a:xfrm>
        </p:spPr>
        <p:txBody>
          <a:bodyPr/>
          <a:lstStyle/>
          <a:p>
            <a:pPr eaLnBrk="1" hangingPunct="1"/>
            <a:r>
              <a:rPr lang="en-US" sz="2400" dirty="0" smtClean="0">
                <a:latin typeface="Bookman Old Style" pitchFamily="18" charset="0"/>
              </a:rPr>
              <a:t>In cities of the periphery and </a:t>
            </a:r>
            <a:r>
              <a:rPr lang="en-US" sz="2400" dirty="0" err="1" smtClean="0">
                <a:latin typeface="Bookman Old Style" pitchFamily="18" charset="0"/>
              </a:rPr>
              <a:t>semiperiphery</a:t>
            </a:r>
            <a:r>
              <a:rPr lang="en-US" sz="2400" dirty="0" smtClean="0">
                <a:latin typeface="Bookman Old Style" pitchFamily="18" charset="0"/>
              </a:rPr>
              <a:t>, a sea of slum development typically begins where the permanent buildings end, in some cases engulfing and dwarfing the central city.</a:t>
            </a:r>
          </a:p>
          <a:p>
            <a:pPr eaLnBrk="1" hangingPunct="1"/>
            <a:r>
              <a:rPr lang="en-US" sz="2400" dirty="0" smtClean="0">
                <a:latin typeface="Bookman Old Style" pitchFamily="18" charset="0"/>
              </a:rPr>
              <a:t>Millions of migrants travel to such environments every year.</a:t>
            </a:r>
          </a:p>
          <a:p>
            <a:pPr eaLnBrk="1" hangingPunct="1"/>
            <a:r>
              <a:rPr lang="en-US" sz="2400" dirty="0" smtClean="0">
                <a:latin typeface="Bookman Old Style" pitchFamily="18" charset="0"/>
              </a:rPr>
              <a:t>City governments do not have the resources to adequately educate, medicate, or police the burgeoning populations.</a:t>
            </a:r>
          </a:p>
          <a:p>
            <a:pPr eaLnBrk="1" hangingPunct="1"/>
            <a:r>
              <a:rPr lang="en-US" sz="2400" dirty="0" smtClean="0">
                <a:latin typeface="Bookman Old Style" pitchFamily="18" charset="0"/>
              </a:rPr>
              <a:t>The vast slums of cities in poorer parts of the world are typically ethnically delineated, with new arrivals precariously accommodated.</a:t>
            </a:r>
          </a:p>
          <a:p>
            <a:pPr eaLnBrk="1" hangingPunct="1"/>
            <a:endParaRPr lang="en-US" sz="2800"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idx="1"/>
          </p:nvPr>
        </p:nvSpPr>
        <p:spPr>
          <a:xfrm>
            <a:off x="457200" y="1295400"/>
            <a:ext cx="8229600" cy="4419600"/>
          </a:xfrm>
        </p:spPr>
        <p:txBody>
          <a:bodyPr/>
          <a:lstStyle/>
          <a:p>
            <a:pPr marL="0" indent="0" eaLnBrk="1" hangingPunct="1">
              <a:buNone/>
            </a:pPr>
            <a:r>
              <a:rPr lang="en-US" b="1" dirty="0" smtClean="0">
                <a:latin typeface="Bookman Old Style" pitchFamily="18" charset="0"/>
              </a:rPr>
              <a:t>Power and Ethnicity</a:t>
            </a:r>
            <a:endParaRPr lang="en-US" dirty="0" smtClean="0">
              <a:latin typeface="Bookman Old Style" pitchFamily="18" charset="0"/>
            </a:endParaRPr>
          </a:p>
          <a:p>
            <a:pPr eaLnBrk="1" hangingPunct="1"/>
            <a:r>
              <a:rPr lang="en-US" sz="2800" dirty="0" smtClean="0">
                <a:latin typeface="Bookman Old Style" pitchFamily="18" charset="0"/>
              </a:rPr>
              <a:t>The settlement patterns of cities developed during the colonial period often persist long after</a:t>
            </a:r>
          </a:p>
          <a:p>
            <a:pPr marL="0" indent="0" eaLnBrk="1" hangingPunct="1">
              <a:buNone/>
            </a:pPr>
            <a:r>
              <a:rPr lang="en-US" b="1" dirty="0" smtClean="0">
                <a:latin typeface="Bookman Old Style" pitchFamily="18" charset="0"/>
              </a:rPr>
              <a:t>The Informal Economy</a:t>
            </a:r>
            <a:endParaRPr lang="en-US" dirty="0" smtClean="0">
              <a:latin typeface="Bookman Old Style" pitchFamily="18" charset="0"/>
            </a:endParaRPr>
          </a:p>
          <a:p>
            <a:pPr eaLnBrk="1" hangingPunct="1"/>
            <a:r>
              <a:rPr lang="en-US" sz="2800" dirty="0" smtClean="0">
                <a:latin typeface="Bookman Old Style" pitchFamily="18" charset="0"/>
              </a:rPr>
              <a:t>The economy that is not taxed and is not counted toward a country’s gross national income</a:t>
            </a:r>
          </a:p>
          <a:p>
            <a:pPr lvl="1" eaLnBrk="1" hangingPunct="1">
              <a:buFont typeface="Arial"/>
              <a:buChar char="•"/>
            </a:pPr>
            <a:r>
              <a:rPr lang="en-US" dirty="0" smtClean="0">
                <a:latin typeface="Bookman Old Style" pitchFamily="18" charset="0"/>
              </a:rPr>
              <a:t>Remittances</a:t>
            </a: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1295400"/>
            <a:ext cx="6553200" cy="655638"/>
          </a:xfrm>
        </p:spPr>
        <p:txBody>
          <a:bodyPr/>
          <a:lstStyle/>
          <a:p>
            <a:pPr algn="l" eaLnBrk="1" hangingPunct="1"/>
            <a:r>
              <a:rPr lang="en-US" sz="3200" b="1" dirty="0" smtClean="0">
                <a:latin typeface="Bookman Old Style" pitchFamily="18" charset="0"/>
              </a:rPr>
              <a:t>From Colonial to Global CBD</a:t>
            </a:r>
          </a:p>
        </p:txBody>
      </p:sp>
      <p:sp>
        <p:nvSpPr>
          <p:cNvPr id="37890" name="Content Placeholder 2"/>
          <p:cNvSpPr>
            <a:spLocks noGrp="1"/>
          </p:cNvSpPr>
          <p:nvPr>
            <p:ph idx="1"/>
          </p:nvPr>
        </p:nvSpPr>
        <p:spPr>
          <a:xfrm>
            <a:off x="457200" y="2057400"/>
            <a:ext cx="8229600" cy="3810000"/>
          </a:xfrm>
        </p:spPr>
        <p:txBody>
          <a:bodyPr/>
          <a:lstStyle/>
          <a:p>
            <a:pPr eaLnBrk="1" hangingPunct="1"/>
            <a:r>
              <a:rPr lang="en-US" sz="2400" dirty="0" smtClean="0">
                <a:latin typeface="Bookman Old Style" pitchFamily="18" charset="0"/>
              </a:rPr>
              <a:t>Geographers Richard Grant and Jan </a:t>
            </a:r>
            <a:r>
              <a:rPr lang="en-US" sz="2400" dirty="0" err="1" smtClean="0">
                <a:latin typeface="Bookman Old Style" pitchFamily="18" charset="0"/>
              </a:rPr>
              <a:t>Nijman</a:t>
            </a:r>
            <a:r>
              <a:rPr lang="en-US" sz="2400" dirty="0" smtClean="0">
                <a:latin typeface="Bookman Old Style" pitchFamily="18" charset="0"/>
              </a:rPr>
              <a:t> documented globalization in former colonial port cities, including Mumbai, India.</a:t>
            </a:r>
          </a:p>
          <a:p>
            <a:pPr eaLnBrk="1" hangingPunct="1"/>
            <a:r>
              <a:rPr lang="en-US" sz="2400" dirty="0" smtClean="0">
                <a:latin typeface="Bookman Old Style" pitchFamily="18" charset="0"/>
              </a:rPr>
              <a:t>A new spatially demarcated foreign presence has arisen.</a:t>
            </a:r>
          </a:p>
          <a:p>
            <a:pPr eaLnBrk="1" hangingPunct="1"/>
            <a:r>
              <a:rPr lang="en-US" sz="2400" dirty="0" smtClean="0">
                <a:latin typeface="Bookman Old Style" pitchFamily="18" charset="0"/>
              </a:rPr>
              <a:t>The city now has a global CBD at the heart of the original colonial city, housing mostly foreign corporations and multinational companies and linked mainly to the global economy.</a:t>
            </a:r>
          </a:p>
          <a:p>
            <a:pPr eaLnBrk="1" hangingPunct="1"/>
            <a:endParaRPr lang="en-US" dirty="0" smtClean="0"/>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09_4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26136"/>
            <a:ext cx="7315417" cy="5922264"/>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381000"/>
            <a:ext cx="8229600" cy="1143000"/>
          </a:xfrm>
        </p:spPr>
        <p:txBody>
          <a:bodyPr/>
          <a:lstStyle/>
          <a:p>
            <a:pPr eaLnBrk="1" hangingPunct="1"/>
            <a:r>
              <a:rPr lang="en-US" dirty="0" smtClean="0">
                <a:latin typeface="Bookman Old Style" pitchFamily="18" charset="0"/>
              </a:rPr>
              <a:t>Key Question</a:t>
            </a:r>
          </a:p>
        </p:txBody>
      </p:sp>
      <p:sp>
        <p:nvSpPr>
          <p:cNvPr id="41986" name="Content Placeholder 2"/>
          <p:cNvSpPr>
            <a:spLocks noGrp="1"/>
          </p:cNvSpPr>
          <p:nvPr>
            <p:ph idx="1"/>
          </p:nvPr>
        </p:nvSpPr>
        <p:spPr>
          <a:xfrm>
            <a:off x="609600" y="2514601"/>
            <a:ext cx="8001000" cy="1447799"/>
          </a:xfrm>
        </p:spPr>
        <p:txBody>
          <a:bodyPr/>
          <a:lstStyle/>
          <a:p>
            <a:pPr marL="0" indent="0" algn="ctr" eaLnBrk="1" hangingPunct="1">
              <a:spcBef>
                <a:spcPts val="0"/>
              </a:spcBef>
              <a:buFont typeface="Arial" charset="0"/>
              <a:buNone/>
            </a:pPr>
            <a:r>
              <a:rPr lang="en-US" sz="4000" dirty="0" smtClean="0">
                <a:latin typeface="Bookman Old Style" pitchFamily="18" charset="0"/>
              </a:rPr>
              <a:t>What role do cities play in globalization?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a:xfrm>
            <a:off x="609600" y="1828800"/>
            <a:ext cx="8229600" cy="4572000"/>
          </a:xfrm>
        </p:spPr>
        <p:txBody>
          <a:bodyPr/>
          <a:lstStyle/>
          <a:p>
            <a:pPr eaLnBrk="1" hangingPunct="1"/>
            <a:r>
              <a:rPr lang="en-US" sz="2400" b="1" dirty="0" smtClean="0">
                <a:latin typeface="Bookman Old Style" pitchFamily="18" charset="0"/>
              </a:rPr>
              <a:t>World cities </a:t>
            </a:r>
            <a:r>
              <a:rPr lang="en-US" sz="2400" dirty="0" smtClean="0">
                <a:latin typeface="Bookman Old Style" pitchFamily="18" charset="0"/>
              </a:rPr>
              <a:t>function at the global scale, beyond the reach of the state borders, functioning as the service centers of the world economy.</a:t>
            </a:r>
          </a:p>
          <a:p>
            <a:pPr eaLnBrk="1" hangingPunct="1"/>
            <a:r>
              <a:rPr lang="en-US" sz="2400" dirty="0" err="1" smtClean="0">
                <a:latin typeface="Bookman Old Style" pitchFamily="18" charset="0"/>
              </a:rPr>
              <a:t>Felsenstein</a:t>
            </a:r>
            <a:r>
              <a:rPr lang="en-US" sz="2400" dirty="0" smtClean="0">
                <a:latin typeface="Bookman Old Style" pitchFamily="18" charset="0"/>
              </a:rPr>
              <a:t>, </a:t>
            </a:r>
            <a:r>
              <a:rPr lang="en-US" sz="2400" dirty="0" err="1" smtClean="0">
                <a:latin typeface="Bookman Old Style" pitchFamily="18" charset="0"/>
              </a:rPr>
              <a:t>Schamp</a:t>
            </a:r>
            <a:r>
              <a:rPr lang="en-US" sz="2400" dirty="0" smtClean="0">
                <a:latin typeface="Bookman Old Style" pitchFamily="18" charset="0"/>
              </a:rPr>
              <a:t>, and </a:t>
            </a:r>
            <a:r>
              <a:rPr lang="en-US" sz="2400" dirty="0" err="1" smtClean="0">
                <a:latin typeface="Bookman Old Style" pitchFamily="18" charset="0"/>
              </a:rPr>
              <a:t>Shachar</a:t>
            </a:r>
            <a:r>
              <a:rPr lang="en-US" sz="2400" dirty="0" smtClean="0">
                <a:latin typeface="Bookman Old Style" pitchFamily="18" charset="0"/>
              </a:rPr>
              <a:t>: The world city is a node in globalization, reflecting processes that have “redrawn the limits on spatial interaction.”</a:t>
            </a:r>
          </a:p>
          <a:p>
            <a:pPr eaLnBrk="1" hangingPunct="1"/>
            <a:r>
              <a:rPr lang="en-US" sz="2400" dirty="0" smtClean="0">
                <a:latin typeface="Bookman Old Style" pitchFamily="18" charset="0"/>
              </a:rPr>
              <a:t>World cities do not exist merely to service players in the global economy.</a:t>
            </a:r>
          </a:p>
          <a:p>
            <a:pPr eaLnBrk="1" hangingPunct="1"/>
            <a:r>
              <a:rPr lang="en-US" sz="2400" dirty="0" smtClean="0">
                <a:latin typeface="Bookman Old Style" pitchFamily="18" charset="0"/>
              </a:rPr>
              <a:t>Some countries such as the United States and Germany have two or more world cities within their state borders.</a:t>
            </a: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Content Placeholder 2"/>
          <p:cNvSpPr txBox="1">
            <a:spLocks/>
          </p:cNvSpPr>
          <p:nvPr/>
        </p:nvSpPr>
        <p:spPr bwMode="auto">
          <a:xfrm>
            <a:off x="609600" y="381000"/>
            <a:ext cx="8001000" cy="14477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spcBef>
                <a:spcPts val="0"/>
              </a:spcBef>
              <a:buFont typeface="Arial" charset="0"/>
              <a:buNone/>
            </a:pPr>
            <a:r>
              <a:rPr lang="en-US" sz="3600" b="1" dirty="0" smtClean="0">
                <a:latin typeface="Bookman Old Style" pitchFamily="18" charset="0"/>
              </a:rPr>
              <a:t>What Role Do Cities Play in Globalization?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533400" y="2514600"/>
            <a:ext cx="8153400" cy="3962400"/>
          </a:xfrm>
        </p:spPr>
        <p:txBody>
          <a:bodyPr/>
          <a:lstStyle/>
          <a:p>
            <a:pPr eaLnBrk="1" hangingPunct="1"/>
            <a:r>
              <a:rPr lang="en-US" sz="2800" dirty="0" smtClean="0">
                <a:latin typeface="Bookman Old Style" pitchFamily="18" charset="0"/>
              </a:rPr>
              <a:t>The first agricultural hearth was the area of Southwest Asia called the Fertile Crescent.</a:t>
            </a:r>
          </a:p>
          <a:p>
            <a:pPr eaLnBrk="1" hangingPunct="1"/>
            <a:r>
              <a:rPr lang="en-US" sz="2800" b="1" dirty="0" smtClean="0">
                <a:latin typeface="Bookman Old Style" pitchFamily="18" charset="0"/>
              </a:rPr>
              <a:t>Agricultural surplus </a:t>
            </a:r>
            <a:r>
              <a:rPr lang="en-US" sz="2800" dirty="0" smtClean="0">
                <a:latin typeface="Bookman Old Style" pitchFamily="18" charset="0"/>
              </a:rPr>
              <a:t>and </a:t>
            </a:r>
            <a:r>
              <a:rPr lang="en-US" sz="2800" b="1" dirty="0" smtClean="0">
                <a:latin typeface="Bookman Old Style" pitchFamily="18" charset="0"/>
              </a:rPr>
              <a:t>social stratification </a:t>
            </a:r>
            <a:r>
              <a:rPr lang="en-US" sz="2800" dirty="0" smtClean="0">
                <a:latin typeface="Bookman Old Style" pitchFamily="18" charset="0"/>
              </a:rPr>
              <a:t>enabled cities to stabilize and grow.</a:t>
            </a:r>
          </a:p>
          <a:p>
            <a:pPr eaLnBrk="1" hangingPunct="1"/>
            <a:r>
              <a:rPr lang="en-US" sz="2800" dirty="0" smtClean="0">
                <a:latin typeface="Bookman Old Style" pitchFamily="18" charset="0"/>
              </a:rPr>
              <a:t>The </a:t>
            </a:r>
            <a:r>
              <a:rPr lang="en-US" sz="2800" b="1" dirty="0" smtClean="0">
                <a:latin typeface="Bookman Old Style" pitchFamily="18" charset="0"/>
              </a:rPr>
              <a:t>leadership class</a:t>
            </a:r>
            <a:r>
              <a:rPr lang="en-US" sz="2800" dirty="0" smtClean="0">
                <a:latin typeface="Bookman Old Style" pitchFamily="18" charset="0"/>
              </a:rPr>
              <a:t>, or urban elite, consisted of a group of decision makers and organizers who controlled the resources.</a:t>
            </a:r>
          </a:p>
        </p:txBody>
      </p:sp>
      <p:sp>
        <p:nvSpPr>
          <p:cNvPr id="26626" name="TextBox 1"/>
          <p:cNvSpPr txBox="1">
            <a:spLocks noChangeArrowheads="1"/>
          </p:cNvSpPr>
          <p:nvPr/>
        </p:nvSpPr>
        <p:spPr bwMode="auto">
          <a:xfrm>
            <a:off x="457200" y="1828800"/>
            <a:ext cx="72390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The Hearths of Urbanization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381000"/>
            <a:ext cx="7162800" cy="884238"/>
          </a:xfrm>
        </p:spPr>
        <p:txBody>
          <a:bodyPr/>
          <a:lstStyle/>
          <a:p>
            <a:pPr algn="l" eaLnBrk="1" hangingPunct="1"/>
            <a:r>
              <a:rPr lang="en-US" sz="3200" b="1" dirty="0" smtClean="0">
                <a:latin typeface="Bookman Old Style" pitchFamily="18" charset="0"/>
              </a:rPr>
              <a:t>Cities as Spaces of Consumption</a:t>
            </a:r>
          </a:p>
        </p:txBody>
      </p:sp>
      <p:sp>
        <p:nvSpPr>
          <p:cNvPr id="3" name="Content Placeholder 2"/>
          <p:cNvSpPr>
            <a:spLocks noGrp="1"/>
          </p:cNvSpPr>
          <p:nvPr>
            <p:ph idx="1"/>
          </p:nvPr>
        </p:nvSpPr>
        <p:spPr>
          <a:xfrm>
            <a:off x="609600" y="1371600"/>
            <a:ext cx="7620000" cy="1142999"/>
          </a:xfrm>
        </p:spPr>
        <p:txBody>
          <a:bodyPr/>
          <a:lstStyle/>
          <a:p>
            <a:pPr eaLnBrk="1" hangingPunct="1">
              <a:defRPr/>
            </a:pPr>
            <a:r>
              <a:rPr lang="en-US" sz="2400" dirty="0" smtClean="0">
                <a:latin typeface="Bookman Old Style"/>
                <a:cs typeface="Bookman Old Style"/>
              </a:rPr>
              <a:t>Media </a:t>
            </a:r>
            <a:r>
              <a:rPr lang="en-US" sz="2400" dirty="0">
                <a:latin typeface="Bookman Old Style"/>
                <a:cs typeface="Bookman Old Style"/>
              </a:rPr>
              <a:t>corporations are </a:t>
            </a:r>
            <a:r>
              <a:rPr lang="en-US" sz="2400" dirty="0" smtClean="0">
                <a:latin typeface="Bookman Old Style"/>
                <a:cs typeface="Bookman Old Style"/>
              </a:rPr>
              <a:t>helping transform </a:t>
            </a:r>
            <a:r>
              <a:rPr lang="en-US" sz="2400" dirty="0">
                <a:latin typeface="Bookman Old Style"/>
                <a:cs typeface="Bookman Old Style"/>
              </a:rPr>
              <a:t>urban centers into major </a:t>
            </a:r>
            <a:r>
              <a:rPr lang="en-US" sz="2400" dirty="0" smtClean="0">
                <a:latin typeface="Bookman Old Style"/>
                <a:cs typeface="Bookman Old Style"/>
              </a:rPr>
              <a:t>entertainment districts </a:t>
            </a:r>
            <a:r>
              <a:rPr lang="en-US" sz="2400" dirty="0">
                <a:latin typeface="Bookman Old Style"/>
                <a:cs typeface="Bookman Old Style"/>
              </a:rPr>
              <a:t>where items </a:t>
            </a:r>
            <a:r>
              <a:rPr lang="en-US" sz="2400" dirty="0" smtClean="0">
                <a:latin typeface="Bookman Old Style"/>
                <a:cs typeface="Bookman Old Style"/>
              </a:rPr>
              <a:t>are </a:t>
            </a:r>
            <a:r>
              <a:rPr lang="en-US" sz="2400" i="1" dirty="0" smtClean="0">
                <a:latin typeface="Bookman Old Style"/>
                <a:cs typeface="Bookman Old Style"/>
              </a:rPr>
              <a:t>consumed</a:t>
            </a:r>
            <a:endParaRPr lang="en-US" sz="2400" i="1" dirty="0">
              <a:latin typeface="Bookman Old Style"/>
              <a:cs typeface="Bookman Old Style"/>
            </a:endParaRPr>
          </a:p>
          <a:p>
            <a:pPr marL="0" indent="0" eaLnBrk="1" hangingPunct="1">
              <a:buFont typeface="Arial" charset="0"/>
              <a:buNone/>
              <a:defRPr/>
            </a:pPr>
            <a:endParaRPr lang="en-US" dirty="0"/>
          </a:p>
        </p:txBody>
      </p:sp>
      <p:pic>
        <p:nvPicPr>
          <p:cNvPr id="2" name="Picture 1" descr="fou10e_fig_09_43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775" y="2709891"/>
            <a:ext cx="2864425" cy="3767109"/>
          </a:xfrm>
          <a:prstGeom prst="rect">
            <a:avLst/>
          </a:prstGeom>
        </p:spPr>
      </p:pic>
      <p:pic>
        <p:nvPicPr>
          <p:cNvPr id="4" name="Picture 3" descr="fou10e_fig_09_43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599" y="3200400"/>
            <a:ext cx="4021635" cy="3200400"/>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p:cNvSpPr>
            <a:spLocks noGrp="1"/>
          </p:cNvSpPr>
          <p:nvPr>
            <p:ph idx="1"/>
          </p:nvPr>
        </p:nvSpPr>
        <p:spPr/>
        <p:txBody>
          <a:bodyPr/>
          <a:lstStyle/>
          <a:p>
            <a:pPr marL="0" indent="0" eaLnBrk="1" hangingPunct="1">
              <a:buFont typeface="Arial" charset="0"/>
              <a:buNone/>
            </a:pPr>
            <a:endParaRPr lang="en-US" dirty="0" smtClean="0">
              <a:latin typeface="Bookman Old Style" pitchFamily="18" charset="0"/>
            </a:endParaRPr>
          </a:p>
          <a:p>
            <a:pPr marL="0" indent="0" eaLnBrk="1" hangingPunct="1">
              <a:buFont typeface="Arial" charset="0"/>
              <a:buNone/>
            </a:pPr>
            <a:r>
              <a:rPr lang="en-US" sz="2800" dirty="0" smtClean="0">
                <a:latin typeface="Bookman Old Style" pitchFamily="18" charset="0"/>
              </a:rPr>
              <a:t>Thinking through the challenges to the state presented in Chapter 8, predict whether and under what circumstances world cities could replace states as the basic and most powerful form of political organization in the world.</a:t>
            </a:r>
          </a:p>
        </p:txBody>
      </p:sp>
      <p:pic>
        <p:nvPicPr>
          <p:cNvPr id="46082" name="Picture 3"/>
          <p:cNvPicPr>
            <a:picLocks noChangeAspect="1" noChangeArrowheads="1"/>
          </p:cNvPicPr>
          <p:nvPr/>
        </p:nvPicPr>
        <p:blipFill>
          <a:blip r:embed="rId3" cstate="email"/>
          <a:srcRect/>
          <a:stretch>
            <a:fillRect/>
          </a:stretch>
        </p:blipFill>
        <p:spPr bwMode="auto">
          <a:xfrm>
            <a:off x="2286000" y="19050"/>
            <a:ext cx="4572000" cy="1447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274638"/>
            <a:ext cx="8229600" cy="1143000"/>
          </a:xfrm>
        </p:spPr>
        <p:txBody>
          <a:bodyPr/>
          <a:lstStyle/>
          <a:p>
            <a:pPr eaLnBrk="1" hangingPunct="1"/>
            <a:r>
              <a:rPr lang="en-US" dirty="0" smtClean="0">
                <a:latin typeface="Bookman Old Style" pitchFamily="18" charset="0"/>
              </a:rPr>
              <a:t>Additional Resources</a:t>
            </a:r>
          </a:p>
        </p:txBody>
      </p:sp>
      <p:sp>
        <p:nvSpPr>
          <p:cNvPr id="3" name="Content Placeholder 2"/>
          <p:cNvSpPr>
            <a:spLocks noGrp="1"/>
          </p:cNvSpPr>
          <p:nvPr>
            <p:ph idx="1"/>
          </p:nvPr>
        </p:nvSpPr>
        <p:spPr>
          <a:xfrm>
            <a:off x="457200" y="1295400"/>
            <a:ext cx="8229600" cy="5334000"/>
          </a:xfrm>
        </p:spPr>
        <p:txBody>
          <a:bodyPr/>
          <a:lstStyle/>
          <a:p>
            <a:pPr algn="ctr" eaLnBrk="1" hangingPunct="1"/>
            <a:r>
              <a:rPr lang="en-US" sz="2800" dirty="0" smtClean="0"/>
              <a:t>Celebration, Florida</a:t>
            </a:r>
          </a:p>
          <a:p>
            <a:pPr algn="ctr" eaLnBrk="1" hangingPunct="1">
              <a:buFont typeface="Arial" charset="0"/>
              <a:buNone/>
            </a:pPr>
            <a:r>
              <a:rPr lang="en-US" sz="2800" dirty="0" smtClean="0">
                <a:hlinkClick r:id="rId3"/>
              </a:rPr>
              <a:t>http://www.celebration.fl .us</a:t>
            </a:r>
            <a:endParaRPr lang="en-US" sz="2800" dirty="0" smtClean="0"/>
          </a:p>
          <a:p>
            <a:pPr algn="ctr" eaLnBrk="1" hangingPunct="1"/>
            <a:r>
              <a:rPr lang="en-US" sz="2800" dirty="0" smtClean="0"/>
              <a:t>Congress for the New Urbanism</a:t>
            </a:r>
          </a:p>
          <a:p>
            <a:pPr algn="ctr" eaLnBrk="1" hangingPunct="1">
              <a:buFont typeface="Arial" charset="0"/>
              <a:buNone/>
            </a:pPr>
            <a:r>
              <a:rPr lang="en-US" sz="2800" dirty="0" smtClean="0">
                <a:hlinkClick r:id="rId4"/>
              </a:rPr>
              <a:t>http://www.cnu.org</a:t>
            </a:r>
            <a:endParaRPr lang="en-US" sz="2800" dirty="0" smtClean="0"/>
          </a:p>
          <a:p>
            <a:pPr algn="ctr" eaLnBrk="1" hangingPunct="1"/>
            <a:r>
              <a:rPr lang="en-US" sz="2800" dirty="0" smtClean="0"/>
              <a:t>Globalization and World Cities</a:t>
            </a:r>
          </a:p>
          <a:p>
            <a:pPr algn="ctr" eaLnBrk="1" hangingPunct="1">
              <a:buFont typeface="Arial" charset="0"/>
              <a:buNone/>
            </a:pPr>
            <a:r>
              <a:rPr lang="en-US" sz="2800" dirty="0" smtClean="0">
                <a:hlinkClick r:id="rId5"/>
              </a:rPr>
              <a:t>http://www.lut.ac.uk/gawc/index.html</a:t>
            </a:r>
            <a:endParaRPr lang="en-US" sz="2800" dirty="0" smtClean="0"/>
          </a:p>
          <a:p>
            <a:pPr algn="ctr" eaLnBrk="1" hangingPunct="1"/>
            <a:r>
              <a:rPr lang="en-US" sz="2800" dirty="0" smtClean="0"/>
              <a:t>Opposition to Urban Sprawl</a:t>
            </a:r>
          </a:p>
          <a:p>
            <a:pPr algn="ctr" eaLnBrk="1" hangingPunct="1">
              <a:buFont typeface="Arial" charset="0"/>
              <a:buNone/>
            </a:pPr>
            <a:r>
              <a:rPr lang="en-US" sz="2800" dirty="0" smtClean="0">
                <a:hlinkClick r:id="rId6"/>
              </a:rPr>
              <a:t>http://www.sierraclub.org/sprawl</a:t>
            </a:r>
            <a:endParaRPr lang="en-US" sz="2800" dirty="0" smtClean="0"/>
          </a:p>
          <a:p>
            <a:pPr algn="ctr" eaLnBrk="1" hangingPunct="1"/>
            <a:r>
              <a:rPr lang="en-US" sz="2800" dirty="0" smtClean="0"/>
              <a:t>Seaside, Florida</a:t>
            </a:r>
          </a:p>
          <a:p>
            <a:pPr algn="ctr" eaLnBrk="1" hangingPunct="1">
              <a:buFont typeface="Arial" charset="0"/>
              <a:buNone/>
            </a:pPr>
            <a:r>
              <a:rPr lang="en-US" sz="2800" dirty="0" smtClean="0">
                <a:hlinkClick r:id="rId7"/>
              </a:rPr>
              <a:t>http://www.seasidefl .com</a:t>
            </a:r>
            <a:endParaRPr lang="en-US" sz="2800" dirty="0" smtClean="0"/>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2590800"/>
            <a:ext cx="8229600" cy="2997200"/>
          </a:xfrm>
        </p:spPr>
        <p:txBody>
          <a:bodyPr/>
          <a:lstStyle/>
          <a:p>
            <a:pPr eaLnBrk="1" hangingPunct="1">
              <a:defRPr/>
            </a:pPr>
            <a:r>
              <a:rPr lang="en-US" sz="2800" dirty="0">
                <a:latin typeface="Bookman Old Style" pitchFamily="18" charset="0"/>
              </a:rPr>
              <a:t>The innovation of the city is called </a:t>
            </a:r>
            <a:r>
              <a:rPr lang="en-US" sz="2800" dirty="0" smtClean="0">
                <a:latin typeface="Bookman Old Style" pitchFamily="18" charset="0"/>
              </a:rPr>
              <a:t>the </a:t>
            </a:r>
            <a:r>
              <a:rPr lang="en-US" sz="2800" b="1" dirty="0" smtClean="0">
                <a:latin typeface="Bookman Old Style" pitchFamily="18" charset="0"/>
              </a:rPr>
              <a:t>first </a:t>
            </a:r>
            <a:r>
              <a:rPr lang="en-US" sz="2800" b="1" dirty="0">
                <a:latin typeface="Bookman Old Style" pitchFamily="18" charset="0"/>
              </a:rPr>
              <a:t>urban revolution</a:t>
            </a:r>
            <a:r>
              <a:rPr lang="en-US" sz="2800" dirty="0">
                <a:latin typeface="Bookman Old Style" pitchFamily="18" charset="0"/>
              </a:rPr>
              <a:t>, and it occurred </a:t>
            </a:r>
            <a:r>
              <a:rPr lang="en-US" sz="2800" dirty="0" smtClean="0">
                <a:latin typeface="Bookman Old Style" pitchFamily="18" charset="0"/>
              </a:rPr>
              <a:t>independently in </a:t>
            </a:r>
            <a:r>
              <a:rPr lang="en-US" sz="2800" dirty="0">
                <a:latin typeface="Bookman Old Style" pitchFamily="18" charset="0"/>
              </a:rPr>
              <a:t>six </a:t>
            </a:r>
            <a:r>
              <a:rPr lang="en-US" sz="2800" dirty="0" smtClean="0">
                <a:latin typeface="Bookman Old Style" pitchFamily="18" charset="0"/>
              </a:rPr>
              <a:t>separate hearths</a:t>
            </a:r>
            <a:r>
              <a:rPr lang="en-US" sz="2800" dirty="0">
                <a:latin typeface="Bookman Old Style" pitchFamily="18" charset="0"/>
              </a:rPr>
              <a:t>, a case of independent </a:t>
            </a:r>
            <a:r>
              <a:rPr lang="en-US" sz="2800" dirty="0" smtClean="0">
                <a:latin typeface="Bookman Old Style" pitchFamily="18" charset="0"/>
              </a:rPr>
              <a:t>invention.</a:t>
            </a:r>
          </a:p>
          <a:p>
            <a:pPr eaLnBrk="1" hangingPunct="1">
              <a:defRPr/>
            </a:pPr>
            <a:r>
              <a:rPr lang="en-US" sz="2800" dirty="0" smtClean="0">
                <a:latin typeface="Bookman Old Style" pitchFamily="18" charset="0"/>
              </a:rPr>
              <a:t>The six urban hearths are tied closely to agriculture.</a:t>
            </a:r>
          </a:p>
          <a:p>
            <a:pPr marL="0" indent="0" eaLnBrk="1" hangingPunct="1">
              <a:buFont typeface="Arial" charset="0"/>
              <a:buNone/>
              <a:defRPr/>
            </a:pPr>
            <a:endParaRPr lang="en-US" sz="2800" dirty="0" smtClean="0">
              <a:latin typeface="Bookman Old Style" pitchFamily="18" charset="0"/>
            </a:endParaRPr>
          </a:p>
          <a:p>
            <a:pPr marL="0" indent="0" eaLnBrk="1" hangingPunct="1">
              <a:buFont typeface="Arial" charset="0"/>
              <a:buNone/>
              <a:defRPr/>
            </a:pPr>
            <a:endParaRPr lang="en-US" sz="2800" dirty="0" smtClean="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TextBox 1"/>
          <p:cNvSpPr txBox="1">
            <a:spLocks noChangeArrowheads="1"/>
          </p:cNvSpPr>
          <p:nvPr/>
        </p:nvSpPr>
        <p:spPr bwMode="auto">
          <a:xfrm>
            <a:off x="457200" y="1828800"/>
            <a:ext cx="72390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The Hearths of Urbanization</a:t>
            </a:r>
          </a:p>
        </p:txBody>
      </p:sp>
      <p:sp>
        <p:nvSpPr>
          <p:cNvPr id="5"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1"/>
          </p:nvPr>
        </p:nvSpPr>
        <p:spPr/>
        <p:txBody>
          <a:bodyPr/>
          <a:lstStyle/>
          <a:p>
            <a:pPr marL="0" indent="0" eaLnBrk="1" hangingPunct="1">
              <a:buFont typeface="Arial" charset="0"/>
              <a:buNone/>
            </a:pPr>
            <a:endParaRPr lang="en-US" smtClean="0"/>
          </a:p>
          <a:p>
            <a:pPr marL="0" indent="0" eaLnBrk="1" hangingPunct="1">
              <a:buFont typeface="Arial" charset="0"/>
              <a:buNone/>
            </a:pPr>
            <a:endParaRPr lang="en-US" smtClean="0"/>
          </a:p>
        </p:txBody>
      </p:sp>
      <p:sp>
        <p:nvSpPr>
          <p:cNvPr id="30722" name="TextBox 3"/>
          <p:cNvSpPr txBox="1">
            <a:spLocks noChangeArrowheads="1"/>
          </p:cNvSpPr>
          <p:nvPr/>
        </p:nvSpPr>
        <p:spPr bwMode="auto">
          <a:xfrm>
            <a:off x="457200" y="2513667"/>
            <a:ext cx="6477000" cy="523220"/>
          </a:xfrm>
          <a:prstGeom prst="rect">
            <a:avLst/>
          </a:prstGeom>
          <a:noFill/>
          <a:ln w="9525">
            <a:noFill/>
            <a:miter lim="800000"/>
            <a:headEnd/>
            <a:tailEnd/>
          </a:ln>
        </p:spPr>
        <p:txBody>
          <a:bodyPr wrap="square">
            <a:spAutoFit/>
          </a:bodyPr>
          <a:lstStyle/>
          <a:p>
            <a:r>
              <a:rPr lang="en-US" sz="2800" dirty="0">
                <a:latin typeface="Bookman Old Style" pitchFamily="18" charset="0"/>
              </a:rPr>
              <a:t>The Six Hearths of Urbanization</a:t>
            </a:r>
          </a:p>
        </p:txBody>
      </p:sp>
      <p:sp>
        <p:nvSpPr>
          <p:cNvPr id="30723" name="TextBox 4"/>
          <p:cNvSpPr txBox="1">
            <a:spLocks noChangeArrowheads="1"/>
          </p:cNvSpPr>
          <p:nvPr/>
        </p:nvSpPr>
        <p:spPr bwMode="auto">
          <a:xfrm>
            <a:off x="457200" y="3036887"/>
            <a:ext cx="8001000" cy="2678113"/>
          </a:xfrm>
          <a:prstGeom prst="rect">
            <a:avLst/>
          </a:prstGeom>
          <a:noFill/>
          <a:ln w="9525">
            <a:noFill/>
            <a:miter lim="800000"/>
            <a:headEnd/>
            <a:tailEnd/>
          </a:ln>
        </p:spPr>
        <p:txBody>
          <a:bodyPr>
            <a:spAutoFit/>
          </a:bodyPr>
          <a:lstStyle/>
          <a:p>
            <a:pPr marL="514350" indent="-514350">
              <a:buFontTx/>
              <a:buAutoNum type="arabicPeriod"/>
            </a:pPr>
            <a:r>
              <a:rPr lang="en-US" sz="2800" dirty="0">
                <a:latin typeface="Bookman Old Style" pitchFamily="18" charset="0"/>
              </a:rPr>
              <a:t>Mesopotamia, 3500 </a:t>
            </a:r>
            <a:r>
              <a:rPr lang="en-US" sz="2400" dirty="0">
                <a:latin typeface="Bookman Old Style" pitchFamily="18" charset="0"/>
              </a:rPr>
              <a:t>B.C.E.</a:t>
            </a:r>
            <a:endParaRPr lang="en-US" sz="2800" dirty="0">
              <a:latin typeface="Bookman Old Style" pitchFamily="18" charset="0"/>
            </a:endParaRPr>
          </a:p>
          <a:p>
            <a:pPr marL="514350" indent="-514350">
              <a:buFontTx/>
              <a:buAutoNum type="arabicPeriod"/>
            </a:pPr>
            <a:r>
              <a:rPr lang="en-US" sz="2800" dirty="0">
                <a:latin typeface="Bookman Old Style" pitchFamily="18" charset="0"/>
              </a:rPr>
              <a:t>Nile River Valley, 3200 </a:t>
            </a:r>
            <a:r>
              <a:rPr lang="en-US" sz="2400" dirty="0">
                <a:latin typeface="Bookman Old Style" pitchFamily="18" charset="0"/>
              </a:rPr>
              <a:t>B.C.E.</a:t>
            </a:r>
            <a:endParaRPr lang="en-US" sz="2800" dirty="0">
              <a:latin typeface="Bookman Old Style" pitchFamily="18" charset="0"/>
            </a:endParaRPr>
          </a:p>
          <a:p>
            <a:pPr marL="514350" indent="-514350">
              <a:buFontTx/>
              <a:buAutoNum type="arabicPeriod"/>
            </a:pPr>
            <a:r>
              <a:rPr lang="en-US" sz="2800" dirty="0">
                <a:latin typeface="Bookman Old Style" pitchFamily="18" charset="0"/>
              </a:rPr>
              <a:t>Indus River Valley, 2200 </a:t>
            </a:r>
            <a:r>
              <a:rPr lang="en-US" sz="2400" dirty="0">
                <a:latin typeface="Bookman Old Style" pitchFamily="18" charset="0"/>
              </a:rPr>
              <a:t>B.C.E.</a:t>
            </a:r>
            <a:endParaRPr lang="en-US" sz="2800" dirty="0">
              <a:latin typeface="Bookman Old Style" pitchFamily="18" charset="0"/>
            </a:endParaRPr>
          </a:p>
          <a:p>
            <a:pPr marL="514350" indent="-514350">
              <a:buFontTx/>
              <a:buAutoNum type="arabicPeriod"/>
            </a:pPr>
            <a:r>
              <a:rPr lang="en-US" sz="2800" dirty="0">
                <a:latin typeface="Bookman Old Style" pitchFamily="18" charset="0"/>
              </a:rPr>
              <a:t>Huang He Valley, 1500 </a:t>
            </a:r>
            <a:r>
              <a:rPr lang="en-US" sz="2400" dirty="0">
                <a:latin typeface="Bookman Old Style" pitchFamily="18" charset="0"/>
              </a:rPr>
              <a:t>B.C.E.</a:t>
            </a:r>
            <a:endParaRPr lang="en-US" sz="2800" dirty="0">
              <a:latin typeface="Bookman Old Style" pitchFamily="18" charset="0"/>
            </a:endParaRPr>
          </a:p>
          <a:p>
            <a:pPr marL="514350" indent="-514350">
              <a:buFontTx/>
              <a:buAutoNum type="arabicPeriod"/>
            </a:pPr>
            <a:r>
              <a:rPr lang="en-US" sz="2800" dirty="0">
                <a:latin typeface="Bookman Old Style" pitchFamily="18" charset="0"/>
              </a:rPr>
              <a:t>Mesoamerica, 1100 </a:t>
            </a:r>
            <a:r>
              <a:rPr lang="en-US" sz="2400" dirty="0">
                <a:latin typeface="Bookman Old Style" pitchFamily="18" charset="0"/>
              </a:rPr>
              <a:t>B.C.E.</a:t>
            </a:r>
            <a:endParaRPr lang="en-US" sz="2800" dirty="0">
              <a:latin typeface="Bookman Old Style" pitchFamily="18" charset="0"/>
            </a:endParaRPr>
          </a:p>
          <a:p>
            <a:pPr marL="514350" indent="-514350">
              <a:buFontTx/>
              <a:buAutoNum type="arabicPeriod"/>
            </a:pPr>
            <a:r>
              <a:rPr lang="en-US" sz="2800" dirty="0">
                <a:latin typeface="Bookman Old Style" pitchFamily="18" charset="0"/>
              </a:rPr>
              <a:t>Peru, 900 </a:t>
            </a:r>
            <a:r>
              <a:rPr lang="en-US" sz="2400" dirty="0">
                <a:latin typeface="Bookman Old Style" pitchFamily="18" charset="0"/>
              </a:rPr>
              <a:t>B.C.E.</a:t>
            </a: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10" name="TextBox 1"/>
          <p:cNvSpPr txBox="1">
            <a:spLocks noChangeArrowheads="1"/>
          </p:cNvSpPr>
          <p:nvPr/>
        </p:nvSpPr>
        <p:spPr bwMode="auto">
          <a:xfrm>
            <a:off x="457200" y="1828800"/>
            <a:ext cx="72390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The Hearths of Urbanization</a:t>
            </a:r>
          </a:p>
        </p:txBody>
      </p:sp>
      <p:sp>
        <p:nvSpPr>
          <p:cNvPr id="11"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B9FDC2F8-D056-4614-934C-2F6E77B6C4F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TotalTime>
  <Words>6405</Words>
  <Application>Microsoft Office PowerPoint</Application>
  <PresentationFormat>On-screen Show (4:3)</PresentationFormat>
  <Paragraphs>500</Paragraphs>
  <Slides>72</Slides>
  <Notes>69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Bookman Old Style</vt:lpstr>
      <vt:lpstr>Calibri</vt:lpstr>
      <vt:lpstr>Verdana</vt:lpstr>
      <vt:lpstr>Office Theme</vt:lpstr>
      <vt:lpstr>Chapter 9:  Urban Geography</vt:lpstr>
      <vt:lpstr>Field Note:  Ghosts of Detroit?</vt:lpstr>
      <vt:lpstr>Key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Second Urban Revolution</vt:lpstr>
      <vt:lpstr>PowerPoint Presentation</vt:lpstr>
      <vt:lpstr>PowerPoint Presentation</vt:lpstr>
      <vt:lpstr>The Chaotic Industrial City</vt:lpstr>
      <vt:lpstr>The Chaotic Industrial City</vt:lpstr>
      <vt:lpstr>PowerPoint Presentation</vt:lpstr>
      <vt:lpstr>PowerPoint Presentation</vt:lpstr>
      <vt:lpstr>Where Are Cities Located, and Why?</vt:lpstr>
      <vt:lpstr>PowerPoint Presentation</vt:lpstr>
      <vt:lpstr>PowerPoint Presentation</vt:lpstr>
      <vt:lpstr>PowerPoint Presentation</vt:lpstr>
      <vt:lpstr>PowerPoint Presentation</vt:lpstr>
      <vt:lpstr>PowerPoint Presentation</vt:lpstr>
      <vt:lpstr>Central Places Today</vt:lpstr>
      <vt:lpstr>Key Question</vt:lpstr>
      <vt:lpstr>PowerPoint Presentation</vt:lpstr>
      <vt:lpstr>Functional Zones</vt:lpstr>
      <vt:lpstr>Functional Zones</vt:lpstr>
      <vt:lpstr>Modeling the North American City</vt:lpstr>
      <vt:lpstr>Modeling the North American City</vt:lpstr>
      <vt:lpstr>Modeling the North American City</vt:lpstr>
      <vt:lpstr>PowerPoint Presentation</vt:lpstr>
      <vt:lpstr>Modeling the Cities of the Global Periphery and Semiperiphery</vt:lpstr>
      <vt:lpstr>PowerPoint Presentation</vt:lpstr>
      <vt:lpstr>PowerPoint Presentation</vt:lpstr>
      <vt:lpstr>Field Note</vt:lpstr>
      <vt:lpstr>The African City</vt:lpstr>
      <vt:lpstr>The Southeast Asian City</vt:lpstr>
      <vt:lpstr>PowerPoint Presentation</vt:lpstr>
      <vt:lpstr>PowerPoint Presentation</vt:lpstr>
      <vt:lpstr>Field Note</vt:lpstr>
      <vt:lpstr>Field Note</vt:lpstr>
      <vt:lpstr>Shaping Cities in the Global Periphery and Semiperiphery</vt:lpstr>
      <vt:lpstr>Shaping Cities in the Global Core</vt:lpstr>
      <vt:lpstr>PowerPoint Presentation</vt:lpstr>
      <vt:lpstr>Field Note</vt:lpstr>
      <vt:lpstr>Urban Sprawl and New Urbanism</vt:lpstr>
      <vt:lpstr>Urban Sprawl and New Urbanism</vt:lpstr>
      <vt:lpstr>Field Note</vt:lpstr>
      <vt:lpstr>Gated Communities</vt:lpstr>
      <vt:lpstr>Ethnic Neighborhoods in the European City</vt:lpstr>
      <vt:lpstr>Government Policy and Immigrant Accommodation</vt:lpstr>
      <vt:lpstr>Ethnic Neighborhoods in the Global Periphery and Semiperiphery City</vt:lpstr>
      <vt:lpstr>PowerPoint Presentation</vt:lpstr>
      <vt:lpstr>From Colonial to Global CBD</vt:lpstr>
      <vt:lpstr>PowerPoint Presentation</vt:lpstr>
      <vt:lpstr>Key Question</vt:lpstr>
      <vt:lpstr>PowerPoint Presentation</vt:lpstr>
      <vt:lpstr>Cities as Spaces of Consumption</vt:lpstr>
      <vt:lpstr>PowerPoint Presentation</vt:lpstr>
      <vt:lpstr>Additional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Population</dc:title>
  <dc:creator>Carolyn Coulter</dc:creator>
  <cp:lastModifiedBy>Maribel Velez Ramos</cp:lastModifiedBy>
  <cp:revision>312</cp:revision>
  <dcterms:created xsi:type="dcterms:W3CDTF">2012-02-03T21:50:06Z</dcterms:created>
  <dcterms:modified xsi:type="dcterms:W3CDTF">2017-01-26T18:03:14Z</dcterms:modified>
</cp:coreProperties>
</file>